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87845-9466-84A2-B149-A81E75DD3A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493387-2EE1-7C26-1964-B59EA34904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5E08D7-6703-8D39-8848-B182EE47A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C83F-EB94-40EA-AB48-454544ABB844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8A49E7-F77A-C78A-CDD9-93FB610D5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AF749-0CDF-18BB-B6C1-2D76203E0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BF629-FE62-4AF4-89C7-F8A8408F7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835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309B1-2529-35C0-939B-CB66AFB8F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C2F2C2-0907-7E36-9EDA-79F1BF09CD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8A9CD1-955A-E219-1240-83C401711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C83F-EB94-40EA-AB48-454544ABB844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1F149-430A-0B41-5EA6-B75FECD6C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5D7A17-2E62-22D9-4685-75B161986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BF629-FE62-4AF4-89C7-F8A8408F7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275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3E1C56-D4B8-AB77-7083-FB8466A5CF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7B9B8B-7FBC-BFB9-429A-7DBB5EABBA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D42E58-6034-AC90-FBDD-84124310F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C83F-EB94-40EA-AB48-454544ABB844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B368FF-FDBC-6C2B-18DE-F28277E31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C16C66-20D5-0F57-D98B-0B0932DFA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BF629-FE62-4AF4-89C7-F8A8408F7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858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1B31D-CE84-9526-7EEE-40AF8F842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CE121-B5B8-3DB3-503D-47195E00E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F10639-5080-164B-92FB-92A72DCAC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C83F-EB94-40EA-AB48-454544ABB844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429EE-64D1-D0EF-7681-AB88221F2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19BA7-B89D-63A1-C737-6E7AD24FE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BF629-FE62-4AF4-89C7-F8A8408F7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822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96C8C-35FF-EDDF-507F-4C62C6D6C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094EE1-1AB5-8C11-64FF-AF2A870EB6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4A6043-7AB6-668F-3D44-1C78681C5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C83F-EB94-40EA-AB48-454544ABB844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D103C-A690-7ACE-D490-DFDAE77FE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FD4159-B5CB-DB66-5B1D-205E92E8D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BF629-FE62-4AF4-89C7-F8A8408F7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573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07970-DA6E-743C-9DBF-AB51B1A38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68FF5A-62D4-BA28-741F-6588B1A5CD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2A6B93-9272-402C-5AD5-7257D2053C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D0EBF6-AD01-EF04-A9C1-C2D15457C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C83F-EB94-40EA-AB48-454544ABB844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8881B-4A21-DC0D-E749-E70D04A08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E3FD45-F2C5-999E-E21D-4B2EE9C49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BF629-FE62-4AF4-89C7-F8A8408F7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53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F2276-D833-F1BE-AD2C-62BB4BE3B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5ABA2C-B1EF-FE39-70FE-05C0B4568D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40E1AF-9D73-AEE6-10B8-F98E6740F3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EFAA46-AE37-3082-442B-2831E237EB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342E8E-361A-FFA1-EAD3-9D07FF51E9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D8790D-7B53-1034-94E7-7C362E72D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C83F-EB94-40EA-AB48-454544ABB844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DF886E-71F0-5BEB-AA3F-F87F5C4F6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858EB3-B933-F5F8-8F71-4489F3B3F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BF629-FE62-4AF4-89C7-F8A8408F7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216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5E539-8D20-8580-507C-DF9BE1BA9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EB9A8A-5E29-FBC1-64C8-A55083181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C83F-EB94-40EA-AB48-454544ABB844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E0C0C3-1858-A18C-FE1A-980FB9C00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4C2C8C-987F-D5B5-B516-0AAD5C0E7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BF629-FE62-4AF4-89C7-F8A8408F7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9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D5ABBC-7742-DD63-8EBE-3C5FAB471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C83F-EB94-40EA-AB48-454544ABB844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5C9F80-93BA-2394-3033-967524E36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74BCC8-9183-42C7-370A-83C87DB6A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BF629-FE62-4AF4-89C7-F8A8408F7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481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F1D76-B4DC-3B70-F6FE-2E8FBABCB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8BE96-5109-7190-2710-B57E277D16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AEF74C-5C81-E4CE-A1C7-41FF1B9058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B60C5A-3E85-E00C-56B1-7F76F1A4D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C83F-EB94-40EA-AB48-454544ABB844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D670EC-815C-44D0-B986-3AB7F0942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97F284-7ED6-DF2B-8755-092C27432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BF629-FE62-4AF4-89C7-F8A8408F7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05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68A6F-E2C7-8726-8095-9101779C6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3F05E1-D443-07DD-1787-B06F644827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727CCC-6B69-FE42-F2D3-F76D4F2E84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A45F1F-14B4-C83D-1779-233C3DBAA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C83F-EB94-40EA-AB48-454544ABB844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D655C2-A92E-C75C-31F6-13F199D4C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F7A646-3C96-C386-49FE-D1111C28B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BF629-FE62-4AF4-89C7-F8A8408F7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758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0B85CE-F850-7AA2-E0EC-50DBC8F7C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41FF5-69D9-C54A-FFD1-8A8888D037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067726-D156-4629-C1E4-2F1E67F9A1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8C83F-EB94-40EA-AB48-454544ABB844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51EEDB-92E3-7195-1EB3-0D74082DF9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449F0E-BC35-AC44-C2DA-3F86842526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BF629-FE62-4AF4-89C7-F8A8408F7D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960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5414C-A783-6551-4670-1A991A7ABD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Treasurer’s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D933D2-EAE1-892A-78F1-CF04EC61E0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Mark Pelesh</a:t>
            </a:r>
          </a:p>
          <a:p>
            <a:endParaRPr lang="en-US" dirty="0"/>
          </a:p>
          <a:p>
            <a:r>
              <a:rPr lang="en-US" dirty="0"/>
              <a:t>February 28, 2023</a:t>
            </a:r>
          </a:p>
        </p:txBody>
      </p:sp>
    </p:spTree>
    <p:extLst>
      <p:ext uri="{BB962C8B-B14F-4D97-AF65-F5344CB8AC3E}">
        <p14:creationId xmlns:p14="http://schemas.microsoft.com/office/powerpoint/2010/main" val="1629588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6AA94-905C-6AC8-4891-FC47B58F7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Financial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D8FA2-B397-3DCA-1345-9BF78E306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Revenues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Operating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Pledged giving: $241,307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Non-pledged giving: $7,882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Total: $258,243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Combined (including </a:t>
            </a:r>
            <a:r>
              <a:rPr lang="en-US" dirty="0" err="1"/>
              <a:t>PreSchool</a:t>
            </a:r>
            <a:r>
              <a:rPr lang="en-US" dirty="0"/>
              <a:t>): $373,190</a:t>
            </a:r>
          </a:p>
          <a:p>
            <a:r>
              <a:rPr lang="en-US" dirty="0"/>
              <a:t>Expenses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Operating: $181,847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Combined: $243,448</a:t>
            </a:r>
          </a:p>
          <a:p>
            <a:r>
              <a:rPr lang="en-US" dirty="0"/>
              <a:t>Surplus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Operating: $76,396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Combined: $129,741</a:t>
            </a:r>
          </a:p>
        </p:txBody>
      </p:sp>
    </p:spTree>
    <p:extLst>
      <p:ext uri="{BB962C8B-B14F-4D97-AF65-F5344CB8AC3E}">
        <p14:creationId xmlns:p14="http://schemas.microsoft.com/office/powerpoint/2010/main" val="1457430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A52FD-33CD-A7CD-399E-EB56897FC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Progress!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7CE43D-059D-70C4-48EE-15BD79347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Strong January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Surpluses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2023 </a:t>
            </a:r>
            <a:r>
              <a:rPr lang="en-US" i="1" dirty="0"/>
              <a:t>v.</a:t>
            </a:r>
            <a:r>
              <a:rPr lang="en-US" dirty="0"/>
              <a:t> 2022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/>
              <a:t>Pledged Giving: $243,307 </a:t>
            </a:r>
            <a:r>
              <a:rPr lang="en-US" i="1" dirty="0"/>
              <a:t>v. </a:t>
            </a:r>
            <a:r>
              <a:rPr lang="en-US" dirty="0"/>
              <a:t>146,693 (Non-pledged giving: $7,882 </a:t>
            </a:r>
            <a:r>
              <a:rPr lang="en-US" i="1" dirty="0"/>
              <a:t>v. </a:t>
            </a:r>
            <a:r>
              <a:rPr lang="en-US" dirty="0"/>
              <a:t>16,305)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/>
              <a:t>Total revenue: $373,190 </a:t>
            </a:r>
            <a:r>
              <a:rPr lang="en-US" i="1" dirty="0"/>
              <a:t>v. </a:t>
            </a:r>
            <a:r>
              <a:rPr lang="en-US" dirty="0"/>
              <a:t>280,636</a:t>
            </a:r>
          </a:p>
          <a:p>
            <a:r>
              <a:rPr lang="en-US" dirty="0"/>
              <a:t>Budget-to-Actual Comparisons under development – Prager Metis</a:t>
            </a:r>
          </a:p>
          <a:p>
            <a:r>
              <a:rPr lang="en-US" dirty="0"/>
              <a:t>Employee Retention Tax Credit update – Prager Metis</a:t>
            </a:r>
          </a:p>
          <a:p>
            <a:r>
              <a:rPr lang="en-US" dirty="0"/>
              <a:t>Revision of Endowment &amp; Investment Fund policies and guidelines</a:t>
            </a:r>
          </a:p>
          <a:p>
            <a:r>
              <a:rPr lang="en-US" dirty="0"/>
              <a:t>Clergy housing allowances</a:t>
            </a:r>
          </a:p>
        </p:txBody>
      </p:sp>
    </p:spTree>
    <p:extLst>
      <p:ext uri="{BB962C8B-B14F-4D97-AF65-F5344CB8AC3E}">
        <p14:creationId xmlns:p14="http://schemas.microsoft.com/office/powerpoint/2010/main" val="2384360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114</Words>
  <Application>Microsoft Office PowerPoint</Application>
  <PresentationFormat>Widescreen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 Theme</vt:lpstr>
      <vt:lpstr>Treasurer’s Report</vt:lpstr>
      <vt:lpstr>January Financial Results</vt:lpstr>
      <vt:lpstr>Progress!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Treasurer’s Report</dc:title>
  <dc:creator>Mark Pelesh</dc:creator>
  <cp:lastModifiedBy>Mark Pelesh</cp:lastModifiedBy>
  <cp:revision>1</cp:revision>
  <dcterms:created xsi:type="dcterms:W3CDTF">2023-02-27T15:11:27Z</dcterms:created>
  <dcterms:modified xsi:type="dcterms:W3CDTF">2023-02-27T15:46:47Z</dcterms:modified>
</cp:coreProperties>
</file>