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16"/>
  </p:notesMasterIdLst>
  <p:handoutMasterIdLst>
    <p:handoutMasterId r:id="rId17"/>
  </p:handoutMasterIdLst>
  <p:sldIdLst>
    <p:sldId id="350" r:id="rId5"/>
    <p:sldId id="368" r:id="rId6"/>
    <p:sldId id="355" r:id="rId7"/>
    <p:sldId id="364" r:id="rId8"/>
    <p:sldId id="354" r:id="rId9"/>
    <p:sldId id="366" r:id="rId10"/>
    <p:sldId id="362" r:id="rId11"/>
    <p:sldId id="369" r:id="rId12"/>
    <p:sldId id="357" r:id="rId13"/>
    <p:sldId id="367" r:id="rId14"/>
    <p:sldId id="34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5226" autoAdjust="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60" d="100"/>
          <a:sy n="60" d="100"/>
        </p:scale>
        <p:origin x="3187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95B66E5-15AA-4745-8A67-3CE257BEE39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844A45-21B3-834A-A491-E4E4B9DC117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039FDB-18A0-074D-8BA3-A4C3DE896AF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6D13E5-4CEC-3A4A-8E5D-AFCEE7512EEC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E7A52F-9D89-7442-A8E9-48D1527B5F6B}" type="datetimeFigureOut">
              <a:rPr lang="en-US" smtClean="0"/>
              <a:t>8/16/2022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9C7E07-3C67-C64C-8DA0-0404F63039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8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7054" y="2116182"/>
            <a:ext cx="5491571" cy="1514019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67055" y="4549553"/>
            <a:ext cx="5491570" cy="95333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 b="0" i="0">
                <a:solidFill>
                  <a:schemeClr val="tx2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</a:extLst>
          </p:cNvPr>
          <p:cNvCxnSpPr>
            <a:cxnSpLocks/>
          </p:cNvCxnSpPr>
          <p:nvPr userDrawn="1"/>
        </p:nvCxnSpPr>
        <p:spPr>
          <a:xfrm>
            <a:off x="6367055" y="4252111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BDEF3328-825B-3946-8472-DB93D6A32867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4E4E09DF-AF21-0E4A-9838-14DFBFFED7D7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653F54AE-9BC1-3A45-A129-4028EADE406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254F6D22-4944-974A-999E-F9E22F15952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51DEB652-BD6A-BD41-B85E-704D2C41A1C4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6147D10-E7D7-8F40-AF69-726398729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4023" y="2300984"/>
            <a:ext cx="4827178" cy="404216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0" indent="0">
              <a:buNone/>
              <a:defRPr sz="18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3A0EE708-F36B-444B-9A8B-D48D69535E45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362700" y="2300984"/>
            <a:ext cx="4764829" cy="404216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0" indent="0">
              <a:buNone/>
              <a:defRPr sz="18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E81957B7-CEA6-A446-A203-471CF9A57F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4023" y="2799146"/>
            <a:ext cx="4827178" cy="194213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Content Placeholder 3">
            <a:extLst>
              <a:ext uri="{FF2B5EF4-FFF2-40B4-BE49-F238E27FC236}">
                <a16:creationId xmlns:a16="http://schemas.microsoft.com/office/drawing/2014/main" id="{E40D4044-0F7B-0647-BAB5-16B23EBD9ECD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362700" y="2799146"/>
            <a:ext cx="4756241" cy="194213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D51C063-0222-064B-8A2E-485FE9EAC10D}"/>
              </a:ext>
            </a:extLst>
          </p:cNvPr>
          <p:cNvCxnSpPr>
            <a:cxnSpLocks/>
          </p:cNvCxnSpPr>
          <p:nvPr userDrawn="1"/>
        </p:nvCxnSpPr>
        <p:spPr>
          <a:xfrm>
            <a:off x="63627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14D182-A7DD-4F7B-B207-262854316ED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FCA8E82-58CD-E045-8B98-B7A85B79B752}" type="datetime4">
              <a:rPr lang="en-US" smtClean="0"/>
              <a:pPr/>
              <a:t>August 16, 2022</a:t>
            </a:fld>
            <a:endParaRPr lang="en-US" dirty="0">
              <a:latin typeface="+mn-lt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B29252-5D0B-4B9D-9FBD-8EC0929FE09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Annual Review</a:t>
            </a:r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B4FEF6-E217-4110-BBF5-C4B77ADC845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504253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>
            <a:extLst>
              <a:ext uri="{FF2B5EF4-FFF2-40B4-BE49-F238E27FC236}">
                <a16:creationId xmlns:a16="http://schemas.microsoft.com/office/drawing/2014/main" id="{868B08E5-2F7C-7749-8BDF-386EAF974BB0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38" name="Freeform 37">
              <a:extLst>
                <a:ext uri="{FF2B5EF4-FFF2-40B4-BE49-F238E27FC236}">
                  <a16:creationId xmlns:a16="http://schemas.microsoft.com/office/drawing/2014/main" id="{F3E300C0-0B72-9048-9E16-2166E1A88FE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39" name="Freeform 38">
              <a:extLst>
                <a:ext uri="{FF2B5EF4-FFF2-40B4-BE49-F238E27FC236}">
                  <a16:creationId xmlns:a16="http://schemas.microsoft.com/office/drawing/2014/main" id="{E4AA520D-9D51-3A42-B9B1-DF72169BC8DB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40" name="Freeform 39">
              <a:extLst>
                <a:ext uri="{FF2B5EF4-FFF2-40B4-BE49-F238E27FC236}">
                  <a16:creationId xmlns:a16="http://schemas.microsoft.com/office/drawing/2014/main" id="{D5F2735E-137C-DB47-AEF0-EFC871A3237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51DEB652-BD6A-BD41-B85E-704D2C41A1C4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6147D10-E7D7-8F40-AF69-726398729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0" y="2300156"/>
            <a:ext cx="3036477" cy="40421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>
              <a:buNone/>
              <a:defRPr lang="en-US" sz="1800" spc="0" baseline="0" dirty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E81957B7-CEA6-A446-A203-471CF9A57F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2500" y="2799146"/>
            <a:ext cx="3036477" cy="194213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057DFE0A-61D9-1B48-8196-EA94D04685DD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4569372" y="2300156"/>
            <a:ext cx="3036477" cy="40421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>
              <a:buNone/>
              <a:defRPr lang="en-US" sz="1800" spc="0" baseline="0" dirty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C946754A-F105-644E-99A4-DC80B9944243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4569372" y="2799146"/>
            <a:ext cx="3050628" cy="194213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368648FC-FC9A-5645-8F0C-390FFFAE180D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8187017" y="2300156"/>
            <a:ext cx="3036477" cy="40421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>
              <a:buNone/>
              <a:defRPr lang="en-US" sz="1800" spc="0" baseline="0" dirty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24" name="Content Placeholder 3">
            <a:extLst>
              <a:ext uri="{FF2B5EF4-FFF2-40B4-BE49-F238E27FC236}">
                <a16:creationId xmlns:a16="http://schemas.microsoft.com/office/drawing/2014/main" id="{BBB849DC-B114-D145-9879-4FE0688BF57E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187017" y="2799146"/>
            <a:ext cx="3036477" cy="194213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F0C4CE5-5F02-B143-8FD1-1B235D270DAC}"/>
              </a:ext>
            </a:extLst>
          </p:cNvPr>
          <p:cNvCxnSpPr>
            <a:cxnSpLocks/>
          </p:cNvCxnSpPr>
          <p:nvPr userDrawn="1"/>
        </p:nvCxnSpPr>
        <p:spPr>
          <a:xfrm>
            <a:off x="4569372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289A8C14-DB28-F34E-8098-168D4C75AF23}"/>
              </a:ext>
            </a:extLst>
          </p:cNvPr>
          <p:cNvCxnSpPr>
            <a:cxnSpLocks/>
          </p:cNvCxnSpPr>
          <p:nvPr userDrawn="1"/>
        </p:nvCxnSpPr>
        <p:spPr>
          <a:xfrm>
            <a:off x="8187017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FA07F3-F8E4-4505-85EC-22734AC6879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FCA8E82-58CD-E045-8B98-B7A85B79B752}" type="datetime4">
              <a:rPr lang="en-US" smtClean="0"/>
              <a:pPr/>
              <a:t>August 16, 2022</a:t>
            </a:fld>
            <a:endParaRPr lang="en-US" dirty="0">
              <a:latin typeface="+mn-lt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165D22-FEF5-4F30-8822-5D2378806A9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Annual Review</a:t>
            </a:r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40F86B-3DA3-4708-AAF5-387BA115C41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279487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52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4800" userDrawn="1">
          <p15:clr>
            <a:srgbClr val="FBAE40"/>
          </p15:clr>
        </p15:guide>
        <p15:guide id="11" pos="2880" userDrawn="1">
          <p15:clr>
            <a:srgbClr val="FBAE40"/>
          </p15:clr>
        </p15:guide>
        <p15:guide id="12" orient="horz" pos="1752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51DEB652-BD6A-BD41-B85E-704D2C41A1C4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A8C895-11B9-EA40-B0F8-0F4FE988151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52500" y="2656904"/>
            <a:ext cx="4838700" cy="574318"/>
          </a:xfrm>
        </p:spPr>
        <p:txBody>
          <a:bodyPr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47A1EE0-4011-3749-B01C-FC489EEDF880}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17EED68A-6660-2643-BBFB-B6AB92A7C227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BECF9FB8-F6C7-C54D-99F4-11FDF26D7F9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46C7C62D-7D3B-934C-AFF9-0F10E727B42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85D552-3AFC-4D21-A944-9D41E128A96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52500" y="2286000"/>
            <a:ext cx="4838700" cy="315915"/>
          </a:xfrm>
        </p:spPr>
        <p:txBody>
          <a:bodyPr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BE8C2EDB-9C70-49A2-865C-E5CD77D3E7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53655" y="3841846"/>
            <a:ext cx="4838700" cy="636754"/>
          </a:xfrm>
        </p:spPr>
        <p:txBody>
          <a:bodyPr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EE50320A-D017-45C6-9986-94BC43911E9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53655" y="3470942"/>
            <a:ext cx="4838700" cy="315915"/>
          </a:xfrm>
        </p:spPr>
        <p:txBody>
          <a:bodyPr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673EB498-F5D2-4E15-990A-2AFA4A377CB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52500" y="5017901"/>
            <a:ext cx="4838700" cy="908340"/>
          </a:xfrm>
        </p:spPr>
        <p:txBody>
          <a:bodyPr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1F528150-326B-4BB3-AC38-7FC805DB6BA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52500" y="4646997"/>
            <a:ext cx="4838700" cy="315915"/>
          </a:xfrm>
        </p:spPr>
        <p:txBody>
          <a:bodyPr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20EBEFF7-AECA-409B-9ACC-A63A168283B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99647" y="2656904"/>
            <a:ext cx="4838700" cy="574318"/>
          </a:xfrm>
        </p:spPr>
        <p:txBody>
          <a:bodyPr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29E4D063-8666-4D7A-B8C8-2B9383F798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9647" y="2286000"/>
            <a:ext cx="4838700" cy="315915"/>
          </a:xfrm>
        </p:spPr>
        <p:txBody>
          <a:bodyPr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4717B7CD-A4F9-444E-82B9-8914CB57488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399647" y="3841846"/>
            <a:ext cx="4838700" cy="908340"/>
          </a:xfrm>
        </p:spPr>
        <p:txBody>
          <a:bodyPr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2CF285B7-A950-4326-A4D5-F5D542D2D65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399647" y="3470942"/>
            <a:ext cx="4838700" cy="315915"/>
          </a:xfrm>
        </p:spPr>
        <p:txBody>
          <a:bodyPr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45E38A-5516-4C3E-88FC-0DCBD876054B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fld id="{6FCA8E82-58CD-E045-8B98-B7A85B79B752}" type="datetime4">
              <a:rPr lang="en-US" smtClean="0"/>
              <a:pPr/>
              <a:t>August 16, 2022</a:t>
            </a:fld>
            <a:endParaRPr lang="en-US" dirty="0">
              <a:latin typeface="+mn-lt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225273-038D-4F51-A093-83D80104F21A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en-US"/>
              <a:t>Annual Review</a:t>
            </a:r>
            <a:endParaRPr lang="en-US" b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F24E14-E0E0-44FA-A4AA-FA63A858730C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60135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29">
            <a:extLst>
              <a:ext uri="{FF2B5EF4-FFF2-40B4-BE49-F238E27FC236}">
                <a16:creationId xmlns:a16="http://schemas.microsoft.com/office/drawing/2014/main" id="{BB778BC5-5409-574B-96E2-B45CDD940DF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896100" y="5102063"/>
            <a:ext cx="4914900" cy="588795"/>
          </a:xfrm>
        </p:spPr>
        <p:txBody>
          <a:bodyPr lIns="0" tIns="0" rIns="0" bIns="0" anchor="b">
            <a:noAutofit/>
          </a:bodyPr>
          <a:lstStyle>
            <a:lvl1pPr marL="0" indent="0">
              <a:buNone/>
              <a:defRPr sz="1600" b="0" i="0">
                <a:solidFill>
                  <a:schemeClr val="tx2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32916F3A-28FA-9A4B-A780-0D687D9328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07623" y="3591098"/>
            <a:ext cx="4903377" cy="1057791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600" b="0" i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6" name="Title 1">
            <a:extLst>
              <a:ext uri="{FF2B5EF4-FFF2-40B4-BE49-F238E27FC236}">
                <a16:creationId xmlns:a16="http://schemas.microsoft.com/office/drawing/2014/main" id="{E29321F6-59C5-6E4C-A846-6AD00848A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7623" y="2173658"/>
            <a:ext cx="49033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AB5C3BF3-A164-DD48-BD02-4587489DA105}"/>
              </a:ext>
            </a:extLst>
          </p:cNvPr>
          <p:cNvCxnSpPr>
            <a:cxnSpLocks/>
          </p:cNvCxnSpPr>
          <p:nvPr userDrawn="1"/>
        </p:nvCxnSpPr>
        <p:spPr>
          <a:xfrm>
            <a:off x="6896100" y="3233703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F8C225AD-C009-894E-8AFA-C94EAA06509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60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FFEF81ED-50DF-3946-87D9-407C13C3CE9F}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4B6857A0-601C-9C40-ADB4-7927C7A4ECA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31562ACC-ECB3-4841-A52C-00DAFF438EBF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77C317B8-91B4-7040-AB8C-CE822CA28A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9991307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806C6F65-35CD-D64B-992A-0C1C1E00384D}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AutoShape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 spc="50" baseline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F0FD074-81E2-0D4E-8446-C5B415B238A0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4655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 Placeholder 29">
            <a:extLst>
              <a:ext uri="{FF2B5EF4-FFF2-40B4-BE49-F238E27FC236}">
                <a16:creationId xmlns:a16="http://schemas.microsoft.com/office/drawing/2014/main" id="{58AAB058-5FFC-9E4E-AD2E-FB1B4EE5102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52500" y="2818296"/>
            <a:ext cx="2133600" cy="3693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29">
            <a:extLst>
              <a:ext uri="{FF2B5EF4-FFF2-40B4-BE49-F238E27FC236}">
                <a16:creationId xmlns:a16="http://schemas.microsoft.com/office/drawing/2014/main" id="{18ABDA74-C3EC-274D-BE87-AC5B825A2A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52500" y="2209800"/>
            <a:ext cx="2133600" cy="205837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3DDE02E-BC75-2645-8725-CA2CFD327A3C}"/>
              </a:ext>
            </a:extLst>
          </p:cNvPr>
          <p:cNvCxnSpPr>
            <a:cxnSpLocks/>
          </p:cNvCxnSpPr>
          <p:nvPr userDrawn="1"/>
        </p:nvCxnSpPr>
        <p:spPr>
          <a:xfrm>
            <a:off x="3663043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 Placeholder 29">
            <a:extLst>
              <a:ext uri="{FF2B5EF4-FFF2-40B4-BE49-F238E27FC236}">
                <a16:creationId xmlns:a16="http://schemas.microsoft.com/office/drawing/2014/main" id="{3ABA9FD1-9B74-F14F-81EF-7B3407196B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63042" y="2818296"/>
            <a:ext cx="2128157" cy="3693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0E9E9D03-0186-5B4C-A73F-95ADCD08A44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663042" y="2209800"/>
            <a:ext cx="2128157" cy="205837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01EE6FD-FABB-AD48-92DA-19805B502918}"/>
              </a:ext>
            </a:extLst>
          </p:cNvPr>
          <p:cNvCxnSpPr>
            <a:cxnSpLocks/>
          </p:cNvCxnSpPr>
          <p:nvPr userDrawn="1"/>
        </p:nvCxnSpPr>
        <p:spPr>
          <a:xfrm>
            <a:off x="952500" y="4248119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 Placeholder 29">
            <a:extLst>
              <a:ext uri="{FF2B5EF4-FFF2-40B4-BE49-F238E27FC236}">
                <a16:creationId xmlns:a16="http://schemas.microsoft.com/office/drawing/2014/main" id="{F953BCFF-5CB8-784F-ACC1-A14670E6219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52500" y="5131299"/>
            <a:ext cx="2133600" cy="3693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29">
            <a:extLst>
              <a:ext uri="{FF2B5EF4-FFF2-40B4-BE49-F238E27FC236}">
                <a16:creationId xmlns:a16="http://schemas.microsoft.com/office/drawing/2014/main" id="{97DCC038-CDD3-1D48-B8BA-2617616935C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52500" y="4522803"/>
            <a:ext cx="2133600" cy="205837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3BB36CC-7349-334D-A028-58D01025E726}"/>
              </a:ext>
            </a:extLst>
          </p:cNvPr>
          <p:cNvCxnSpPr>
            <a:cxnSpLocks/>
          </p:cNvCxnSpPr>
          <p:nvPr userDrawn="1"/>
        </p:nvCxnSpPr>
        <p:spPr>
          <a:xfrm>
            <a:off x="3663043" y="4252111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 Placeholder 29">
            <a:extLst>
              <a:ext uri="{FF2B5EF4-FFF2-40B4-BE49-F238E27FC236}">
                <a16:creationId xmlns:a16="http://schemas.microsoft.com/office/drawing/2014/main" id="{C20DFC6E-CE65-E94B-921D-38F386E173F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663042" y="5131299"/>
            <a:ext cx="2128157" cy="3693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9">
            <a:extLst>
              <a:ext uri="{FF2B5EF4-FFF2-40B4-BE49-F238E27FC236}">
                <a16:creationId xmlns:a16="http://schemas.microsoft.com/office/drawing/2014/main" id="{773FBF72-A3D8-2F4E-BAD2-2755F0BE4A4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663042" y="4522803"/>
            <a:ext cx="2128157" cy="205837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C402C0D4-D9C4-F547-B996-38177302A3DC}"/>
              </a:ext>
            </a:extLst>
          </p:cNvPr>
          <p:cNvCxnSpPr>
            <a:cxnSpLocks/>
          </p:cNvCxnSpPr>
          <p:nvPr userDrawn="1"/>
        </p:nvCxnSpPr>
        <p:spPr>
          <a:xfrm>
            <a:off x="6367055" y="4252111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Text Placeholder 29">
            <a:extLst>
              <a:ext uri="{FF2B5EF4-FFF2-40B4-BE49-F238E27FC236}">
                <a16:creationId xmlns:a16="http://schemas.microsoft.com/office/drawing/2014/main" id="{9B18A1DC-4A61-514B-9F70-1DCC893EBB1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367054" y="5131299"/>
            <a:ext cx="2129245" cy="3693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29">
            <a:extLst>
              <a:ext uri="{FF2B5EF4-FFF2-40B4-BE49-F238E27FC236}">
                <a16:creationId xmlns:a16="http://schemas.microsoft.com/office/drawing/2014/main" id="{DD138509-2AA1-D540-90D6-28847495661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367054" y="4522803"/>
            <a:ext cx="2129245" cy="205837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655503-4608-4F79-A5D4-B2F67958F263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fld id="{6FCA8E82-58CD-E045-8B98-B7A85B79B752}" type="datetime4">
              <a:rPr lang="en-US" smtClean="0"/>
              <a:pPr/>
              <a:t>August 16, 2022</a:t>
            </a:fld>
            <a:endParaRPr lang="en-US" dirty="0">
              <a:latin typeface="+mn-lt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AFA395-FE4C-4A99-A74E-57757D8473E1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r>
              <a:rPr lang="en-US"/>
              <a:t>Annual Review</a:t>
            </a:r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A6A117-A0E8-43E1-9120-CE3B8B97667F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93066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C82066DD-D313-D148-89C7-338EB873A730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A5BBD7C7-99D1-E841-A081-6912D1F2B85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227A14EE-CB79-754A-8B19-EB9874B3158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35B38B80-C3D3-4C47-B468-C41A8FF36F2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F0C4E8C2-3240-594A-9D5E-1BCD1AF44C5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-22543"/>
            <a:ext cx="6096000" cy="6903086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5C37098-CEB2-1E45-989B-3DD92F3B1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D23F761-57FC-3649-AE84-0C3EF95EF561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E66F2BC9-2F8A-1543-9AFD-9BAB0E75B3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52499" y="2289363"/>
            <a:ext cx="4572001" cy="27952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buNone/>
              <a:defRPr sz="16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64E0B3-57C5-4DAF-8531-F39610E77C0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FCA8E82-58CD-E045-8B98-B7A85B79B752}" type="datetime4">
              <a:rPr lang="en-US" smtClean="0"/>
              <a:pPr/>
              <a:t>August 16, 2022</a:t>
            </a:fld>
            <a:endParaRPr lang="en-US" dirty="0">
              <a:latin typeface="+mn-lt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E0EC46-C626-4D58-AB64-0B3B850D148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Annual Review</a:t>
            </a:r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25D00C-8F5C-4528-87FA-F9431D96755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73769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6" pos="3480" userDrawn="1">
          <p15:clr>
            <a:srgbClr val="FBAE40"/>
          </p15:clr>
        </p15:guide>
        <p15:guide id="7" orient="horz" pos="1440" userDrawn="1">
          <p15:clr>
            <a:srgbClr val="FBAE40"/>
          </p15:clr>
        </p15:guide>
        <p15:guide id="9" orient="horz" pos="1224" userDrawn="1">
          <p15:clr>
            <a:srgbClr val="FBAE40"/>
          </p15:clr>
        </p15:guide>
        <p15:guide id="10" orient="horz" pos="55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2">
            <a:extLst>
              <a:ext uri="{FF2B5EF4-FFF2-40B4-BE49-F238E27FC236}">
                <a16:creationId xmlns:a16="http://schemas.microsoft.com/office/drawing/2014/main" id="{50E2385F-F6FA-D345-AF77-A9EE8E49310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1998" cy="6858000"/>
          </a:xfrm>
          <a:solidFill>
            <a:schemeClr val="accent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3943" y="3045437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1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BE3A3D6-A0AD-C84D-8B2A-743F5F95432E}"/>
              </a:ext>
            </a:extLst>
          </p:cNvPr>
          <p:cNvCxnSpPr>
            <a:cxnSpLocks/>
          </p:cNvCxnSpPr>
          <p:nvPr userDrawn="1"/>
        </p:nvCxnSpPr>
        <p:spPr>
          <a:xfrm>
            <a:off x="7154721" y="4003877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2" name="Group 21">
            <a:extLst>
              <a:ext uri="{FF2B5EF4-FFF2-40B4-BE49-F238E27FC236}">
                <a16:creationId xmlns:a16="http://schemas.microsoft.com/office/drawing/2014/main" id="{F4CB38BE-0FF2-694C-AA3C-D73DBF7C332C}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9509760" y="-3"/>
            <a:ext cx="2682238" cy="2682238"/>
            <a:chOff x="0" y="12289"/>
            <a:chExt cx="3550" cy="3551"/>
          </a:xfrm>
          <a:solidFill>
            <a:schemeClr val="tx1"/>
          </a:solidFill>
        </p:grpSpPr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F0257420-2EA0-6348-8B9E-1414F529726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7FE65C23-C0EF-BB41-884A-01C2A7356159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F73F5EB6-53C7-D44C-9003-FB5A81F9890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3578891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75992517-0394-6B43-B15D-2A86A34512F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952500" y="1939108"/>
            <a:ext cx="10352810" cy="411070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1012B1-809A-45CE-9FED-46D08DC8C42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6FCA8E82-58CD-E045-8B98-B7A85B79B752}" type="datetime4">
              <a:rPr lang="en-US" smtClean="0"/>
              <a:pPr/>
              <a:t>August 16, 2022</a:t>
            </a:fld>
            <a:endParaRPr lang="en-US" dirty="0">
              <a:latin typeface="+mn-lt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B6FA27-6601-4107-A3C9-808CB443024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Annual Review</a:t>
            </a:r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19432A-F8B5-4A96-AEE6-2E159658D5D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65862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88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5" pos="2520" userDrawn="1">
          <p15:clr>
            <a:srgbClr val="FBAE40"/>
          </p15:clr>
        </p15:guide>
        <p15:guide id="6" pos="4800" userDrawn="1">
          <p15:clr>
            <a:srgbClr val="FBAE40"/>
          </p15:clr>
        </p15:guide>
        <p15:guide id="7" orient="horz" pos="1224" userDrawn="1">
          <p15:clr>
            <a:srgbClr val="FBAE40"/>
          </p15:clr>
        </p15:guide>
        <p15:guide id="8" orient="horz" pos="1392" userDrawn="1">
          <p15:clr>
            <a:srgbClr val="FBAE40"/>
          </p15:clr>
        </p15:guide>
        <p15:guide id="10" orient="horz" pos="552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able Placeholder 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952500" y="2209800"/>
            <a:ext cx="10287000" cy="2593109"/>
          </a:xfrm>
        </p:spPr>
        <p:txBody>
          <a:bodyPr/>
          <a:lstStyle/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2411D2-78FE-46C1-9EA9-C6A882903B53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6FCA8E82-58CD-E045-8B98-B7A85B79B752}" type="datetime4">
              <a:rPr lang="en-US" smtClean="0"/>
              <a:pPr/>
              <a:t>August 16, 2022</a:t>
            </a:fld>
            <a:endParaRPr lang="en-US" dirty="0">
              <a:latin typeface="+mn-lt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4DAF8F-82DB-4DBE-9041-71217A4516C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Annual Review</a:t>
            </a:r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2F761B-6706-439D-9C75-43E751AB195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013107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A5C37098-CEB2-1E45-989B-3DD92F3B1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2" y="2476500"/>
            <a:ext cx="7132320" cy="3289971"/>
          </a:xfrm>
          <a:prstGeom prst="rect">
            <a:avLst/>
          </a:prstGeom>
          <a:ln>
            <a:noFill/>
          </a:ln>
        </p:spPr>
        <p:txBody>
          <a:bodyPr lIns="0" tIns="0" rIns="0" bIns="0" anchor="t" anchorCtr="0">
            <a:normAutofit/>
          </a:bodyPr>
          <a:lstStyle>
            <a:lvl1pPr>
              <a:lnSpc>
                <a:spcPct val="100000"/>
              </a:lnSpc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902327D-DBD4-7A4E-ABF2-A946A559A8AD}"/>
              </a:ext>
            </a:extLst>
          </p:cNvPr>
          <p:cNvSpPr txBox="1"/>
          <p:nvPr userDrawn="1"/>
        </p:nvSpPr>
        <p:spPr>
          <a:xfrm>
            <a:off x="699948" y="548291"/>
            <a:ext cx="158937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0" b="1" dirty="0">
                <a:solidFill>
                  <a:schemeClr val="bg1"/>
                </a:solidFill>
              </a:rPr>
              <a:t>“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ACB4ADD-D9F4-984E-B29D-A2CF6D19E810}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9" name="AutoShape 24">
              <a:extLst>
                <a:ext uri="{FF2B5EF4-FFF2-40B4-BE49-F238E27FC236}">
                  <a16:creationId xmlns:a16="http://schemas.microsoft.com/office/drawing/2014/main" id="{5017C477-A988-7041-8A67-3D8294D6AD7C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206D7F37-5DD1-A24E-9CCA-84B2A168554D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A6E321C8-096C-1B41-B14F-4CA7AE04BB1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32B3FDD4-EB13-F44F-99D0-BFAB06F00B3A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A20BCBD2-A735-0C43-8C55-B384372AC62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69A90A7-BF26-684E-8C8B-638053DA1234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861D8E86-886A-8744-BC4C-FE82B02438F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2D967470-E96E-8843-AAD2-E0C8B807793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C8A27D09-765D-3949-BCCA-238C3514D4C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478292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88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5" pos="2520" userDrawn="1">
          <p15:clr>
            <a:srgbClr val="FBAE40"/>
          </p15:clr>
        </p15:guide>
        <p15:guide id="6" pos="4800" userDrawn="1">
          <p15:clr>
            <a:srgbClr val="FBAE40"/>
          </p15:clr>
        </p15:guide>
        <p15:guide id="7" orient="horz" pos="1560">
          <p15:clr>
            <a:srgbClr val="FBAE40"/>
          </p15:clr>
        </p15:guide>
        <p15:guide id="8" orient="horz" pos="1752" userDrawn="1">
          <p15:clr>
            <a:srgbClr val="FBAE40"/>
          </p15:clr>
        </p15:guide>
        <p15:guide id="9" orient="horz" pos="1248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A7D9F21A-75CF-6045-8FA1-C4F4E21B699C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AEA7E377-BB07-FA43-B532-10A92EE030B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F18DE645-B3D5-2F4E-AAD6-002FEF13A31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36" name="Freeform 35">
              <a:extLst>
                <a:ext uri="{FF2B5EF4-FFF2-40B4-BE49-F238E27FC236}">
                  <a16:creationId xmlns:a16="http://schemas.microsoft.com/office/drawing/2014/main" id="{B90F6499-BA50-2340-A026-32C79B6BFAF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38" name="Picture Placeholder 25">
            <a:extLst>
              <a:ext uri="{FF2B5EF4-FFF2-40B4-BE49-F238E27FC236}">
                <a16:creationId xmlns:a16="http://schemas.microsoft.com/office/drawing/2014/main" id="{2274C164-503B-E746-A155-849A9BC2406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54268" y="2572883"/>
            <a:ext cx="2118245" cy="203721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1" name="Title 1">
            <a:extLst>
              <a:ext uri="{FF2B5EF4-FFF2-40B4-BE49-F238E27FC236}">
                <a16:creationId xmlns:a16="http://schemas.microsoft.com/office/drawing/2014/main" id="{E2F20AFE-B282-5146-B0D6-F2FC1B6D3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2" y="879063"/>
            <a:ext cx="75322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F777D2F0-DE3F-8343-B97A-E7FA440532FD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Picture Placeholder 25">
            <a:extLst>
              <a:ext uri="{FF2B5EF4-FFF2-40B4-BE49-F238E27FC236}">
                <a16:creationId xmlns:a16="http://schemas.microsoft.com/office/drawing/2014/main" id="{AF1B5ED8-33F6-FB44-AA92-F0D227BB310C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3658280" y="2572883"/>
            <a:ext cx="2118245" cy="203721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2" name="Text Placeholder 29">
            <a:extLst>
              <a:ext uri="{FF2B5EF4-FFF2-40B4-BE49-F238E27FC236}">
                <a16:creationId xmlns:a16="http://schemas.microsoft.com/office/drawing/2014/main" id="{0D824BDD-2D23-C943-8FE9-60B7B23B5E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52500" y="5393169"/>
            <a:ext cx="2133600" cy="369332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3" name="Text Placeholder 29">
            <a:extLst>
              <a:ext uri="{FF2B5EF4-FFF2-40B4-BE49-F238E27FC236}">
                <a16:creationId xmlns:a16="http://schemas.microsoft.com/office/drawing/2014/main" id="{2F3D441E-DFB1-084B-8192-C6CBECCA40B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52500" y="4986745"/>
            <a:ext cx="2133600" cy="205837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4" name="Text Placeholder 29">
            <a:extLst>
              <a:ext uri="{FF2B5EF4-FFF2-40B4-BE49-F238E27FC236}">
                <a16:creationId xmlns:a16="http://schemas.microsoft.com/office/drawing/2014/main" id="{25797825-E7AE-2C41-A965-E6F0D70D974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63042" y="5393169"/>
            <a:ext cx="2128157" cy="369332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5" name="Text Placeholder 29">
            <a:extLst>
              <a:ext uri="{FF2B5EF4-FFF2-40B4-BE49-F238E27FC236}">
                <a16:creationId xmlns:a16="http://schemas.microsoft.com/office/drawing/2014/main" id="{63C1927C-E23B-204E-9F3A-2A67D2BF702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63042" y="4986745"/>
            <a:ext cx="2128157" cy="205837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6" name="Text Placeholder 29">
            <a:extLst>
              <a:ext uri="{FF2B5EF4-FFF2-40B4-BE49-F238E27FC236}">
                <a16:creationId xmlns:a16="http://schemas.microsoft.com/office/drawing/2014/main" id="{EC81F0F5-C204-7248-A336-A655814A8A3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67054" y="5393169"/>
            <a:ext cx="2129245" cy="369332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7" name="Text Placeholder 29">
            <a:extLst>
              <a:ext uri="{FF2B5EF4-FFF2-40B4-BE49-F238E27FC236}">
                <a16:creationId xmlns:a16="http://schemas.microsoft.com/office/drawing/2014/main" id="{C9FEF82E-4E9C-8343-9D36-C4A00D7137C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367054" y="4986745"/>
            <a:ext cx="2129245" cy="205837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8" name="Text Placeholder 29">
            <a:extLst>
              <a:ext uri="{FF2B5EF4-FFF2-40B4-BE49-F238E27FC236}">
                <a16:creationId xmlns:a16="http://schemas.microsoft.com/office/drawing/2014/main" id="{F8AF6664-A005-7A42-9AEF-C5AA5603E49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110254" y="5393169"/>
            <a:ext cx="2129245" cy="369332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9" name="Text Placeholder 29">
            <a:extLst>
              <a:ext uri="{FF2B5EF4-FFF2-40B4-BE49-F238E27FC236}">
                <a16:creationId xmlns:a16="http://schemas.microsoft.com/office/drawing/2014/main" id="{5F6C1E52-E2B6-5F45-A863-5BB35ABAFCD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9110254" y="4986745"/>
            <a:ext cx="2129245" cy="205837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FD0B2D5-B3C2-D847-A220-86CB6A37E418}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28" name="AutoShape 24">
              <a:extLst>
                <a:ext uri="{FF2B5EF4-FFF2-40B4-BE49-F238E27FC236}">
                  <a16:creationId xmlns:a16="http://schemas.microsoft.com/office/drawing/2014/main" id="{A7FD25A4-760F-814C-915F-DD6E89CA3A40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A0CC8369-E81F-D447-87D8-1AF0C58EAC07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C41CA81E-EF54-D048-8775-CD4AB37A7DF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D95A4B85-923E-B641-B239-2A1999AB294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501386DC-76EB-F34E-AD0E-22957D3B38D5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66" name="Picture Placeholder 25">
            <a:extLst>
              <a:ext uri="{FF2B5EF4-FFF2-40B4-BE49-F238E27FC236}">
                <a16:creationId xmlns:a16="http://schemas.microsoft.com/office/drawing/2014/main" id="{2D21D633-C51E-E94E-BAE3-96F52F76E496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362292" y="2572883"/>
            <a:ext cx="2118245" cy="203721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9" name="Picture Placeholder 25">
            <a:extLst>
              <a:ext uri="{FF2B5EF4-FFF2-40B4-BE49-F238E27FC236}">
                <a16:creationId xmlns:a16="http://schemas.microsoft.com/office/drawing/2014/main" id="{639EFA5A-9C69-DF4D-81B7-FA1F8CCCF934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9112023" y="2572883"/>
            <a:ext cx="2118245" cy="203721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D89364-B1CB-4E72-A6BB-95A34B50661C}"/>
              </a:ext>
            </a:extLst>
          </p:cNvPr>
          <p:cNvSpPr>
            <a:spLocks noGrp="1"/>
          </p:cNvSpPr>
          <p:nvPr>
            <p:ph type="dt" sz="half" idx="32"/>
          </p:nvPr>
        </p:nvSpPr>
        <p:spPr/>
        <p:txBody>
          <a:bodyPr/>
          <a:lstStyle/>
          <a:p>
            <a:fld id="{6FCA8E82-58CD-E045-8B98-B7A85B79B752}" type="datetime4">
              <a:rPr lang="en-US" smtClean="0"/>
              <a:pPr/>
              <a:t>August 16, 2022</a:t>
            </a:fld>
            <a:endParaRPr lang="en-US" dirty="0">
              <a:latin typeface="+mn-lt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09328F-B310-4BF3-883E-BA9A39676AF2}"/>
              </a:ext>
            </a:extLst>
          </p:cNvPr>
          <p:cNvSpPr>
            <a:spLocks noGrp="1"/>
          </p:cNvSpPr>
          <p:nvPr>
            <p:ph type="ftr" sz="quarter" idx="33"/>
          </p:nvPr>
        </p:nvSpPr>
        <p:spPr/>
        <p:txBody>
          <a:bodyPr/>
          <a:lstStyle/>
          <a:p>
            <a:r>
              <a:rPr lang="en-US"/>
              <a:t>Annual Review</a:t>
            </a:r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192EF2-9336-43EF-A365-1F54000F7DE9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963624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304" userDrawn="1">
          <p15:clr>
            <a:srgbClr val="FBAE40"/>
          </p15:clr>
        </p15:guide>
        <p15:guide id="4" pos="4008" userDrawn="1">
          <p15:clr>
            <a:srgbClr val="FBAE40"/>
          </p15:clr>
        </p15:guide>
        <p15:guide id="5" pos="1944" userDrawn="1">
          <p15:clr>
            <a:srgbClr val="FBAE40"/>
          </p15:clr>
        </p15:guide>
        <p15:guide id="6" pos="3648" userDrawn="1">
          <p15:clr>
            <a:srgbClr val="FBAE40"/>
          </p15:clr>
        </p15:guide>
        <p15:guide id="7" orient="horz" pos="1392" userDrawn="1">
          <p15:clr>
            <a:srgbClr val="FBAE40"/>
          </p15:clr>
        </p15:guide>
        <p15:guide id="8" orient="horz" pos="552" userDrawn="1">
          <p15:clr>
            <a:srgbClr val="FBAE40"/>
          </p15:clr>
        </p15:guide>
        <p15:guide id="9" orient="horz" pos="1224" userDrawn="1">
          <p15:clr>
            <a:srgbClr val="FBAE40"/>
          </p15:clr>
        </p15:guide>
        <p15:guide id="10" pos="5352" userDrawn="1">
          <p15:clr>
            <a:srgbClr val="FBAE40"/>
          </p15:clr>
        </p15:guide>
        <p15:guide id="11" pos="5736" userDrawn="1">
          <p15:clr>
            <a:srgbClr val="FBAE40"/>
          </p15:clr>
        </p15:guide>
        <p15:guide id="12" orient="horz" pos="2904" userDrawn="1">
          <p15:clr>
            <a:srgbClr val="FBAE40"/>
          </p15:clr>
        </p15:guide>
        <p15:guide id="13" orient="horz" pos="160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40046AF-E5BF-854D-9986-7C3019770FE7}"/>
              </a:ext>
            </a:extLst>
          </p:cNvPr>
          <p:cNvCxnSpPr>
            <a:cxnSpLocks/>
          </p:cNvCxnSpPr>
          <p:nvPr userDrawn="1"/>
        </p:nvCxnSpPr>
        <p:spPr>
          <a:xfrm flipH="1">
            <a:off x="1045959" y="2213783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6CA14A6-0144-BC49-A8D4-C979D13258C0}"/>
              </a:ext>
            </a:extLst>
          </p:cNvPr>
          <p:cNvCxnSpPr>
            <a:cxnSpLocks/>
          </p:cNvCxnSpPr>
          <p:nvPr userDrawn="1"/>
        </p:nvCxnSpPr>
        <p:spPr>
          <a:xfrm flipH="1">
            <a:off x="6180493" y="2213783"/>
            <a:ext cx="11102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A582FC2-A135-5743-B9C0-6AC7225B42E1}"/>
              </a:ext>
            </a:extLst>
          </p:cNvPr>
          <p:cNvCxnSpPr>
            <a:cxnSpLocks/>
          </p:cNvCxnSpPr>
          <p:nvPr userDrawn="1"/>
        </p:nvCxnSpPr>
        <p:spPr>
          <a:xfrm flipH="1">
            <a:off x="8745623" y="3904712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7C43222-5868-0247-838F-58F4F6C8EE75}"/>
              </a:ext>
            </a:extLst>
          </p:cNvPr>
          <p:cNvCxnSpPr>
            <a:cxnSpLocks/>
          </p:cNvCxnSpPr>
          <p:nvPr userDrawn="1"/>
        </p:nvCxnSpPr>
        <p:spPr>
          <a:xfrm flipH="1">
            <a:off x="3611089" y="3895941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itle 1">
            <a:extLst>
              <a:ext uri="{FF2B5EF4-FFF2-40B4-BE49-F238E27FC236}">
                <a16:creationId xmlns:a16="http://schemas.microsoft.com/office/drawing/2014/main" id="{46EEE005-F78A-9D4F-B159-964376C38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6" name="Text Placeholder 29">
            <a:extLst>
              <a:ext uri="{FF2B5EF4-FFF2-40B4-BE49-F238E27FC236}">
                <a16:creationId xmlns:a16="http://schemas.microsoft.com/office/drawing/2014/main" id="{FC61536F-8EA7-5A48-AF76-8B0E251BD8C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296955" y="2934856"/>
            <a:ext cx="2133600" cy="369332"/>
          </a:xfrm>
          <a:ln>
            <a:noFill/>
          </a:ln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7" name="Text Placeholder 29">
            <a:extLst>
              <a:ext uri="{FF2B5EF4-FFF2-40B4-BE49-F238E27FC236}">
                <a16:creationId xmlns:a16="http://schemas.microsoft.com/office/drawing/2014/main" id="{64FFD994-BD97-ED49-8607-286ECBB1CDA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96955" y="2568686"/>
            <a:ext cx="2133600" cy="205837"/>
          </a:xfrm>
          <a:ln>
            <a:noFill/>
          </a:ln>
        </p:spPr>
        <p:txBody>
          <a:bodyPr lIns="0" tIns="0" rIns="0" bIns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2" name="Text Placeholder 29">
            <a:extLst>
              <a:ext uri="{FF2B5EF4-FFF2-40B4-BE49-F238E27FC236}">
                <a16:creationId xmlns:a16="http://schemas.microsoft.com/office/drawing/2014/main" id="{D1ADE805-BFBC-ED47-B9CB-6CB2FF02E868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897799" y="5087328"/>
            <a:ext cx="2133600" cy="369332"/>
          </a:xfrm>
          <a:ln>
            <a:noFill/>
          </a:ln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3" name="Text Placeholder 29">
            <a:extLst>
              <a:ext uri="{FF2B5EF4-FFF2-40B4-BE49-F238E27FC236}">
                <a16:creationId xmlns:a16="http://schemas.microsoft.com/office/drawing/2014/main" id="{334A3589-641F-F547-891B-149579153B75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897799" y="4701908"/>
            <a:ext cx="2133600" cy="205837"/>
          </a:xfr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lang="en-US" sz="1800" spc="0" baseline="0" dirty="0"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marL="0" lvl="0" indent="0">
              <a:spcBef>
                <a:spcPts val="4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6" name="Text Placeholder 29">
            <a:extLst>
              <a:ext uri="{FF2B5EF4-FFF2-40B4-BE49-F238E27FC236}">
                <a16:creationId xmlns:a16="http://schemas.microsoft.com/office/drawing/2014/main" id="{A63F8454-D12E-A641-ABD0-8977D3F5EC05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9001711" y="5087328"/>
            <a:ext cx="2133600" cy="369332"/>
          </a:xfrm>
          <a:ln>
            <a:noFill/>
          </a:ln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7" name="Text Placeholder 29">
            <a:extLst>
              <a:ext uri="{FF2B5EF4-FFF2-40B4-BE49-F238E27FC236}">
                <a16:creationId xmlns:a16="http://schemas.microsoft.com/office/drawing/2014/main" id="{F35AA15D-DBAD-9840-8764-A5B6D486A234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9001711" y="4701908"/>
            <a:ext cx="2133600" cy="205837"/>
          </a:xfr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lang="en-US" sz="1800" spc="0" baseline="0" dirty="0"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marL="0" lvl="0" indent="0">
              <a:spcBef>
                <a:spcPts val="4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8" name="Text Placeholder 29">
            <a:extLst>
              <a:ext uri="{FF2B5EF4-FFF2-40B4-BE49-F238E27FC236}">
                <a16:creationId xmlns:a16="http://schemas.microsoft.com/office/drawing/2014/main" id="{8357CA0F-1A55-B145-8305-562F0DF22543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438143" y="2934856"/>
            <a:ext cx="2133600" cy="369332"/>
          </a:xfrm>
          <a:ln>
            <a:noFill/>
          </a:ln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9" name="Text Placeholder 29">
            <a:extLst>
              <a:ext uri="{FF2B5EF4-FFF2-40B4-BE49-F238E27FC236}">
                <a16:creationId xmlns:a16="http://schemas.microsoft.com/office/drawing/2014/main" id="{D6C49F6F-AF28-8942-8442-8F54A1DC388B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6438143" y="2568686"/>
            <a:ext cx="2133600" cy="205837"/>
          </a:xfrm>
          <a:ln>
            <a:noFill/>
          </a:ln>
        </p:spPr>
        <p:txBody>
          <a:bodyPr lIns="0" tIns="0" rIns="0" bIns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CE2724A-BCA1-604F-9D18-BF05746408C2}"/>
              </a:ext>
            </a:extLst>
          </p:cNvPr>
          <p:cNvCxnSpPr/>
          <p:nvPr userDrawn="1"/>
        </p:nvCxnSpPr>
        <p:spPr>
          <a:xfrm>
            <a:off x="967689" y="3968780"/>
            <a:ext cx="10275477" cy="0"/>
          </a:xfrm>
          <a:prstGeom prst="line">
            <a:avLst/>
          </a:prstGeom>
          <a:ln w="165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4923D7D1-A9CC-C34C-86FF-43B5C8978712}"/>
              </a:ext>
            </a:extLst>
          </p:cNvPr>
          <p:cNvSpPr/>
          <p:nvPr userDrawn="1"/>
        </p:nvSpPr>
        <p:spPr>
          <a:xfrm>
            <a:off x="964323" y="3883241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6119FF13-13AB-3448-B24E-58E18B3CE2B6}"/>
              </a:ext>
            </a:extLst>
          </p:cNvPr>
          <p:cNvSpPr/>
          <p:nvPr userDrawn="1"/>
        </p:nvSpPr>
        <p:spPr>
          <a:xfrm>
            <a:off x="3531590" y="3892012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2F8F982-870E-AE44-B0D3-B3313BC48DB7}"/>
              </a:ext>
            </a:extLst>
          </p:cNvPr>
          <p:cNvSpPr/>
          <p:nvPr userDrawn="1"/>
        </p:nvSpPr>
        <p:spPr>
          <a:xfrm>
            <a:off x="6098857" y="3883241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549A137-DB5E-9C40-8C0A-ED607212022C}"/>
              </a:ext>
            </a:extLst>
          </p:cNvPr>
          <p:cNvSpPr/>
          <p:nvPr userDrawn="1"/>
        </p:nvSpPr>
        <p:spPr>
          <a:xfrm>
            <a:off x="8666124" y="3892012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DC2552-C347-4C3D-8C92-4A6981227C0E}"/>
              </a:ext>
            </a:extLst>
          </p:cNvPr>
          <p:cNvSpPr>
            <a:spLocks noGrp="1"/>
          </p:cNvSpPr>
          <p:nvPr>
            <p:ph type="dt" sz="half" idx="36"/>
          </p:nvPr>
        </p:nvSpPr>
        <p:spPr/>
        <p:txBody>
          <a:bodyPr/>
          <a:lstStyle/>
          <a:p>
            <a:fld id="{6FCA8E82-58CD-E045-8B98-B7A85B79B752}" type="datetime4">
              <a:rPr lang="en-US" smtClean="0"/>
              <a:pPr/>
              <a:t>August 16, 2022</a:t>
            </a:fld>
            <a:endParaRPr lang="en-US" dirty="0">
              <a:latin typeface="+mn-lt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B7C35C-F3E4-4522-8711-16E4F9052C2C}"/>
              </a:ext>
            </a:extLst>
          </p:cNvPr>
          <p:cNvSpPr>
            <a:spLocks noGrp="1"/>
          </p:cNvSpPr>
          <p:nvPr>
            <p:ph type="ftr" sz="quarter" idx="37"/>
          </p:nvPr>
        </p:nvSpPr>
        <p:spPr/>
        <p:txBody>
          <a:bodyPr/>
          <a:lstStyle/>
          <a:p>
            <a:r>
              <a:rPr lang="en-US"/>
              <a:t>Annual Review</a:t>
            </a:r>
            <a:endParaRPr lang="en-US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4D6BAD-56F4-42F1-A2B3-FDB73364FD40}"/>
              </a:ext>
            </a:extLst>
          </p:cNvPr>
          <p:cNvSpPr>
            <a:spLocks noGrp="1"/>
          </p:cNvSpPr>
          <p:nvPr>
            <p:ph type="sldNum" sz="quarter" idx="38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861552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88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5" pos="2520" userDrawn="1">
          <p15:clr>
            <a:srgbClr val="FBAE40"/>
          </p15:clr>
        </p15:guide>
        <p15:guide id="6" pos="4800" userDrawn="1">
          <p15:clr>
            <a:srgbClr val="FBAE40"/>
          </p15:clr>
        </p15:guide>
        <p15:guide id="7" orient="horz" pos="1224" userDrawn="1">
          <p15:clr>
            <a:srgbClr val="FBAE40"/>
          </p15:clr>
        </p15:guide>
        <p15:guide id="8" orient="horz" pos="3768" userDrawn="1">
          <p15:clr>
            <a:srgbClr val="FBAE40"/>
          </p15:clr>
        </p15:guide>
        <p15:guide id="9" orient="horz" pos="552" userDrawn="1">
          <p15:clr>
            <a:srgbClr val="FBAE40"/>
          </p15:clr>
        </p15:guide>
        <p15:guide id="10" orient="horz" pos="1512" userDrawn="1">
          <p15:clr>
            <a:srgbClr val="FBAE40"/>
          </p15:clr>
        </p15:guide>
        <p15:guide id="11" orient="horz" pos="283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155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itle Placeholder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" name="Date Placeholder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992120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6FCA8E82-58CD-E045-8B98-B7A85B79B752}" type="datetime4">
              <a:rPr lang="en-US" smtClean="0"/>
              <a:pPr/>
              <a:t>August 16, 2022</a:t>
            </a:fld>
            <a:endParaRPr lang="en-US" dirty="0">
              <a:latin typeface="+mn-lt"/>
            </a:endParaRPr>
          </a:p>
        </p:txBody>
      </p:sp>
      <p:sp>
        <p:nvSpPr>
          <p:cNvPr id="31" name="Footer Placeholder 4">
            <a:extLst>
              <a:ext uri="{FF2B5EF4-FFF2-40B4-BE49-F238E27FC236}">
                <a16:creationId xmlns:a16="http://schemas.microsoft.com/office/drawing/2014/main" id="{C9955F1C-C0B1-BA44-8905-6991FA0D1E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Annual Review</a:t>
            </a:r>
            <a:endParaRPr lang="en-US" b="0" dirty="0"/>
          </a:p>
        </p:txBody>
      </p:sp>
      <p:sp>
        <p:nvSpPr>
          <p:cNvPr id="32" name="Slide Number Placeholder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155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93" r:id="rId2"/>
    <p:sldLayoutId id="2147483671" r:id="rId3"/>
    <p:sldLayoutId id="2147483672" r:id="rId4"/>
    <p:sldLayoutId id="2147483673" r:id="rId5"/>
    <p:sldLayoutId id="2147483684" r:id="rId6"/>
    <p:sldLayoutId id="2147483675" r:id="rId7"/>
    <p:sldLayoutId id="2147483676" r:id="rId8"/>
    <p:sldLayoutId id="2147483677" r:id="rId9"/>
    <p:sldLayoutId id="2147483685" r:id="rId10"/>
    <p:sldLayoutId id="2147483688" r:id="rId11"/>
    <p:sldLayoutId id="2147483692" r:id="rId12"/>
    <p:sldLayoutId id="2147483682" r:id="rId1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E168C-8042-5B4E-A5A4-A5BF693AE2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7054" y="2116182"/>
            <a:ext cx="5491571" cy="1514019"/>
          </a:xfrm>
        </p:spPr>
        <p:txBody>
          <a:bodyPr/>
          <a:lstStyle/>
          <a:p>
            <a:r>
              <a:rPr lang="en-US" dirty="0"/>
              <a:t>Annual Giving  Campaign Discussion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8E61D8-31A3-2D45-8E25-CBE846E26E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67055" y="4549553"/>
            <a:ext cx="5491570" cy="953337"/>
          </a:xfrm>
        </p:spPr>
        <p:txBody>
          <a:bodyPr/>
          <a:lstStyle/>
          <a:p>
            <a:r>
              <a:rPr lang="en-US" dirty="0">
                <a:latin typeface="+mj-lt"/>
              </a:rPr>
              <a:t>Vestry Meeting </a:t>
            </a:r>
            <a:endParaRPr lang="en-US" dirty="0"/>
          </a:p>
          <a:p>
            <a:r>
              <a:rPr lang="en-US" dirty="0"/>
              <a:t>August 16, 2022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9507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BB48D-D7E5-8617-79EF-DC89465B4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382385"/>
            <a:ext cx="6642122" cy="1107541"/>
          </a:xfrm>
        </p:spPr>
        <p:txBody>
          <a:bodyPr>
            <a:normAutofit fontScale="90000"/>
          </a:bodyPr>
          <a:lstStyle/>
          <a:p>
            <a:r>
              <a:rPr lang="en-US" dirty="0"/>
              <a:t>Ways Vestry Can Support Annual Giving Campaign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FD7E0F-DDAF-7EFC-639F-4AB20A352E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 a Group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77D64D-FAF7-0ADF-BC1E-7A27D611A548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/>
              <a:t>Individually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290551F-BD22-46F4-CA18-0FFE7DA56CF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Commit to Vestry 100% Giving</a:t>
            </a:r>
          </a:p>
          <a:p>
            <a:r>
              <a:rPr lang="en-US" dirty="0"/>
              <a:t>Commit to a strategy for clarity on lapsed attenders before campaign starts</a:t>
            </a:r>
          </a:p>
          <a:p>
            <a:r>
              <a:rPr lang="en-US" dirty="0"/>
              <a:t>Prioritize actions, activities, and investments that will grow church attendance in the </a:t>
            </a:r>
            <a:r>
              <a:rPr lang="en-US" dirty="0" err="1"/>
              <a:t>shor</a:t>
            </a:r>
            <a:r>
              <a:rPr lang="en-US" dirty="0"/>
              <a:t>-t and long-term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BBA33A-7F8C-0F46-9B89-24FD10B96D4C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Pray for the Annual Giving Campaign</a:t>
            </a:r>
          </a:p>
          <a:p>
            <a:r>
              <a:rPr lang="en-US" dirty="0"/>
              <a:t>Make your pledge before September 15</a:t>
            </a:r>
          </a:p>
          <a:p>
            <a:r>
              <a:rPr lang="en-US" dirty="0"/>
              <a:t>Help with lapsed attenders strategy</a:t>
            </a:r>
          </a:p>
          <a:p>
            <a:r>
              <a:rPr lang="en-US" dirty="0"/>
              <a:t>Help with thanking pledgers</a:t>
            </a:r>
          </a:p>
          <a:p>
            <a:r>
              <a:rPr lang="en-US" dirty="0"/>
              <a:t>Recruit people for Stewardship Committee</a:t>
            </a:r>
          </a:p>
          <a:p>
            <a:r>
              <a:rPr lang="en-US" dirty="0"/>
              <a:t>Volunteer to share your giving testimony in church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D6C29D-414B-21FE-7E67-E38D8CC8461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10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324765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F3D98-3C30-4CFC-8643-C81E829C8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pic>
        <p:nvPicPr>
          <p:cNvPr id="13" name="Picture Placeholder 12" descr="Portrait of a team member">
            <a:extLst>
              <a:ext uri="{FF2B5EF4-FFF2-40B4-BE49-F238E27FC236}">
                <a16:creationId xmlns:a16="http://schemas.microsoft.com/office/drawing/2014/main" id="{EC944911-7CDD-41CC-A7F0-5B0CF85D545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4" name="Subtitle 3">
            <a:extLst>
              <a:ext uri="{FF2B5EF4-FFF2-40B4-BE49-F238E27FC236}">
                <a16:creationId xmlns:a16="http://schemas.microsoft.com/office/drawing/2014/main" id="{953AACE7-1B2A-054D-A534-0AE3107D06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07623" y="3591098"/>
            <a:ext cx="4903377" cy="1521229"/>
          </a:xfrm>
        </p:spPr>
        <p:txBody>
          <a:bodyPr>
            <a:noAutofit/>
          </a:bodyPr>
          <a:lstStyle/>
          <a:p>
            <a:r>
              <a:rPr lang="en-US" sz="2000" dirty="0"/>
              <a:t>And let us run with perseverance the race marked out for us, fixing our eyes on Jesus, the pioneer and perfector of our faith.</a:t>
            </a:r>
          </a:p>
          <a:p>
            <a:r>
              <a:rPr lang="en-US" sz="2000" dirty="0"/>
              <a:t>Hebrews 12:1-2</a:t>
            </a:r>
          </a:p>
        </p:txBody>
      </p:sp>
    </p:spTree>
    <p:extLst>
      <p:ext uri="{BB962C8B-B14F-4D97-AF65-F5344CB8AC3E}">
        <p14:creationId xmlns:p14="http://schemas.microsoft.com/office/powerpoint/2010/main" val="2336677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CC2CB-C352-3B7D-E60B-373672959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A327EB-3B78-8525-4588-254BE70E531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1. Insights from Diocese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6D1B1AD-C3B6-181D-5F54-2DAD9EC4B4A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2. ASC Data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D1618B2-3709-772F-C69C-36EDAC7238B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/>
              <a:t>3. Insights from Data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B20D9DA-4091-D594-C625-98D3F6912F7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4. 2023 Campaign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8AAB3F4-8F0F-0C6F-5A5B-F1079C6420C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dirty="0"/>
              <a:t>5. Support Needed from Vestry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403468CF-523D-53FA-C90F-E21B25B1C3BE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2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485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728DC-195E-4A4E-AEBA-5E0D1DB03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7272" y="2717569"/>
            <a:ext cx="7132320" cy="3289971"/>
          </a:xfrm>
        </p:spPr>
        <p:txBody>
          <a:bodyPr/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Each one must give as he has decided in his heart, not reluctantly or under compulsion, for God loves a cheerful giver.</a:t>
            </a:r>
            <a:br>
              <a:rPr lang="en-US" b="0" i="0" dirty="0">
                <a:solidFill>
                  <a:srgbClr val="000000"/>
                </a:solidFill>
                <a:effectLst/>
                <a:latin typeface="system-ui"/>
              </a:rPr>
            </a:br>
            <a:br>
              <a:rPr lang="en-US" b="0" i="0" dirty="0">
                <a:solidFill>
                  <a:srgbClr val="000000"/>
                </a:solidFill>
                <a:effectLst/>
                <a:latin typeface="system-ui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2</a:t>
            </a:r>
            <a:r>
              <a:rPr lang="en-US" dirty="0">
                <a:solidFill>
                  <a:srgbClr val="000000"/>
                </a:solidFill>
                <a:latin typeface="system-ui"/>
              </a:rPr>
              <a:t> Corinthians 9:7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035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22DF8-59D4-D94D-8ED9-F2F319899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7897344" cy="610863"/>
          </a:xfrm>
        </p:spPr>
        <p:txBody>
          <a:bodyPr>
            <a:normAutofit fontScale="90000"/>
          </a:bodyPr>
          <a:lstStyle/>
          <a:p>
            <a:r>
              <a:rPr lang="en-US" dirty="0"/>
              <a:t>Insights from Diocesan Stewardship Training </a:t>
            </a:r>
            <a:r>
              <a:rPr lang="en-US" sz="4900" dirty="0"/>
              <a:t>*</a:t>
            </a:r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803A1E73-C790-447A-974F-B3ADB50149F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Pandemic Changed Behavior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906E4DF9-127F-4650-8BAA-2521A37885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Changed church attendance during pandemic is now firmly established. </a:t>
            </a:r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DDA232CE-EB44-41DD-920C-AEDD5C33D2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52500" y="3401444"/>
            <a:ext cx="4838700" cy="315915"/>
          </a:xfrm>
        </p:spPr>
        <p:txBody>
          <a:bodyPr/>
          <a:lstStyle/>
          <a:p>
            <a:r>
              <a:rPr lang="en-US" dirty="0"/>
              <a:t>Attendance Down Across Diocese</a:t>
            </a:r>
          </a:p>
        </p:txBody>
      </p:sp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A09D80D2-95FB-43C6-96F8-7EF7737C28B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64023" y="3755663"/>
            <a:ext cx="4838700" cy="636754"/>
          </a:xfrm>
        </p:spPr>
        <p:txBody>
          <a:bodyPr/>
          <a:lstStyle/>
          <a:p>
            <a:r>
              <a:rPr lang="en-US" dirty="0"/>
              <a:t>Average Sunday attendance in Diocese is down 50% since pre-pandemic. </a:t>
            </a:r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ED796758-F31D-4250-A439-D6DE9523C88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52500" y="4497926"/>
            <a:ext cx="4838700" cy="315915"/>
          </a:xfrm>
        </p:spPr>
        <p:txBody>
          <a:bodyPr/>
          <a:lstStyle/>
          <a:p>
            <a:r>
              <a:rPr lang="en-US" dirty="0"/>
              <a:t>Pandemic No Longer Reason for Absence</a:t>
            </a:r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CEBFC0C0-C506-47F0-AE21-8A46DB86644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52500" y="4882691"/>
            <a:ext cx="4838700" cy="761651"/>
          </a:xfrm>
        </p:spPr>
        <p:txBody>
          <a:bodyPr/>
          <a:lstStyle/>
          <a:p>
            <a:r>
              <a:rPr lang="en-US" dirty="0"/>
              <a:t>People have changed churches or have stopped attending church altogether. Don’t continue waiting for them to come back. “Live in the real world.”</a:t>
            </a:r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D582AC9C-B267-4C04-9E50-051DE433538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Congregations Must Face New Reality</a:t>
            </a:r>
          </a:p>
        </p:txBody>
      </p:sp>
      <p:sp>
        <p:nvSpPr>
          <p:cNvPr id="50" name="Text Placeholder 49">
            <a:extLst>
              <a:ext uri="{FF2B5EF4-FFF2-40B4-BE49-F238E27FC236}">
                <a16:creationId xmlns:a16="http://schemas.microsoft.com/office/drawing/2014/main" id="{C60A09F8-DA84-487F-81AC-337BE4A9F35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99647" y="2656903"/>
            <a:ext cx="4838700" cy="741085"/>
          </a:xfrm>
        </p:spPr>
        <p:txBody>
          <a:bodyPr/>
          <a:lstStyle/>
          <a:p>
            <a:r>
              <a:rPr lang="en-US" dirty="0"/>
              <a:t>Lament those that have moved on. Focus on ministering to those attending and engaging newcomers. </a:t>
            </a:r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A1B673DD-4FEC-4191-8446-77B89805FF2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399647" y="3683888"/>
            <a:ext cx="4838700" cy="315915"/>
          </a:xfrm>
        </p:spPr>
        <p:txBody>
          <a:bodyPr/>
          <a:lstStyle/>
          <a:p>
            <a:r>
              <a:rPr lang="en-US" dirty="0"/>
              <a:t>Clarity on Lapsed Attenders 	</a:t>
            </a:r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1E84004F-53E7-47E5-A493-1980475C42D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399647" y="4024430"/>
            <a:ext cx="4838700" cy="1004770"/>
          </a:xfrm>
        </p:spPr>
        <p:txBody>
          <a:bodyPr/>
          <a:lstStyle/>
          <a:p>
            <a:r>
              <a:rPr lang="en-US" dirty="0"/>
              <a:t>If you aren’t sure about the households no longer attending church, then prioritize outreach for ministry purposes and to get clarity on interest in remaining active members.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744071-0CE2-7746-9315-22EC28A0F462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>
          <a:xfrm>
            <a:off x="971550" y="6332220"/>
            <a:ext cx="523240" cy="247651"/>
          </a:xfrm>
        </p:spPr>
        <p:txBody>
          <a:bodyPr/>
          <a:lstStyle/>
          <a:p>
            <a:fld id="{294A09A9-5501-47C1-A89A-A340965A2BE2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9E91F3-E1A0-DB4A-8CD8-D9D1AB0FFB40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1868863" y="6332220"/>
            <a:ext cx="2553508" cy="247651"/>
          </a:xfrm>
        </p:spPr>
        <p:txBody>
          <a:bodyPr/>
          <a:lstStyle/>
          <a:p>
            <a:r>
              <a:rPr lang="en-US" dirty="0"/>
              <a:t>* EDOW Training held in July 2022</a:t>
            </a:r>
          </a:p>
        </p:txBody>
      </p:sp>
    </p:spTree>
    <p:extLst>
      <p:ext uri="{BB962C8B-B14F-4D97-AF65-F5344CB8AC3E}">
        <p14:creationId xmlns:p14="http://schemas.microsoft.com/office/powerpoint/2010/main" val="643842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CFF5F-6DFB-0D49-B8B1-661F7E788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550" y="365761"/>
            <a:ext cx="8538209" cy="1762298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All Saints Attendance and </a:t>
            </a:r>
            <a:br>
              <a:rPr lang="en-US" b="1" dirty="0"/>
            </a:br>
            <a:r>
              <a:rPr lang="en-US" b="1" dirty="0"/>
              <a:t>Pledged Giving Changes</a:t>
            </a:r>
            <a:br>
              <a:rPr lang="en-US" b="1" dirty="0"/>
            </a:br>
            <a:r>
              <a:rPr lang="en-US" b="1" dirty="0"/>
              <a:t>2019 to 2022</a:t>
            </a:r>
          </a:p>
        </p:txBody>
      </p:sp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F3B5A5E4-3ABE-D143-902C-F2BCA6C75EDE}"/>
              </a:ext>
            </a:extLst>
          </p:cNvPr>
          <p:cNvGraphicFramePr>
            <a:graphicFrameLocks noGrp="1"/>
          </p:cNvGraphicFramePr>
          <p:nvPr>
            <p:ph type="tbl" sz="quarter" idx="10"/>
            <p:extLst>
              <p:ext uri="{D42A27DB-BD31-4B8C-83A1-F6EECF244321}">
                <p14:modId xmlns:p14="http://schemas.microsoft.com/office/powerpoint/2010/main" val="3220720640"/>
              </p:ext>
            </p:extLst>
          </p:nvPr>
        </p:nvGraphicFramePr>
        <p:xfrm>
          <a:off x="1401388" y="2371282"/>
          <a:ext cx="7742613" cy="2948325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3552998">
                  <a:extLst>
                    <a:ext uri="{9D8B030D-6E8A-4147-A177-3AD203B41FA5}">
                      <a16:colId xmlns:a16="http://schemas.microsoft.com/office/drawing/2014/main" val="1689330750"/>
                    </a:ext>
                  </a:extLst>
                </a:gridCol>
                <a:gridCol w="1986742">
                  <a:extLst>
                    <a:ext uri="{9D8B030D-6E8A-4147-A177-3AD203B41FA5}">
                      <a16:colId xmlns:a16="http://schemas.microsoft.com/office/drawing/2014/main" val="2660631934"/>
                    </a:ext>
                  </a:extLst>
                </a:gridCol>
                <a:gridCol w="2202873">
                  <a:extLst>
                    <a:ext uri="{9D8B030D-6E8A-4147-A177-3AD203B41FA5}">
                      <a16:colId xmlns:a16="http://schemas.microsoft.com/office/drawing/2014/main" val="3909717689"/>
                    </a:ext>
                  </a:extLst>
                </a:gridCol>
              </a:tblGrid>
              <a:tr h="589665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solidFill>
                            <a:schemeClr val="bg1"/>
                          </a:solidFill>
                          <a:latin typeface="+mn-lt"/>
                        </a:rPr>
                        <a:t>2019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solidFill>
                            <a:schemeClr val="bg1"/>
                          </a:solidFill>
                          <a:latin typeface="+mn-lt"/>
                        </a:rPr>
                        <a:t>2022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9928716"/>
                  </a:ext>
                </a:extLst>
              </a:tr>
              <a:tr h="589665"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solidFill>
                            <a:schemeClr val="bg1"/>
                          </a:solidFill>
                          <a:latin typeface="+mn-lt"/>
                        </a:rPr>
                        <a:t>Average Sunday Attendance </a:t>
                      </a:r>
                    </a:p>
                    <a:p>
                      <a:pPr algn="ctr"/>
                      <a:r>
                        <a:rPr lang="en-US" sz="1400" b="1" i="0" dirty="0">
                          <a:solidFill>
                            <a:schemeClr val="bg1"/>
                          </a:solidFill>
                          <a:latin typeface="+mn-lt"/>
                        </a:rPr>
                        <a:t>Down 50% 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  <a:latin typeface="+mn-lt"/>
                        </a:rPr>
                        <a:t>400/</a:t>
                      </a:r>
                      <a:r>
                        <a:rPr lang="en-US" sz="1400" dirty="0" err="1">
                          <a:solidFill>
                            <a:schemeClr val="bg1"/>
                          </a:solidFill>
                          <a:latin typeface="+mn-lt"/>
                        </a:rPr>
                        <a:t>wk</a:t>
                      </a:r>
                      <a:endParaRPr lang="en-US" sz="14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200/</a:t>
                      </a:r>
                      <a:r>
                        <a:rPr lang="en-US" sz="1400" dirty="0" err="1">
                          <a:latin typeface="+mn-lt"/>
                        </a:rPr>
                        <a:t>wk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0208656"/>
                  </a:ext>
                </a:extLst>
              </a:tr>
              <a:tr h="589665"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solidFill>
                            <a:schemeClr val="bg1"/>
                          </a:solidFill>
                          <a:latin typeface="+mn-lt"/>
                        </a:rPr>
                        <a:t>Households (Units) Pledging</a:t>
                      </a:r>
                    </a:p>
                    <a:p>
                      <a:pPr algn="ctr"/>
                      <a:r>
                        <a:rPr lang="en-US" sz="1400" b="1" i="0" dirty="0">
                          <a:solidFill>
                            <a:schemeClr val="bg1"/>
                          </a:solidFill>
                          <a:latin typeface="+mn-lt"/>
                        </a:rPr>
                        <a:t>Down 55%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  <a:latin typeface="+mn-lt"/>
                        </a:rPr>
                        <a:t>379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172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4243071"/>
                  </a:ext>
                </a:extLst>
              </a:tr>
              <a:tr h="589665"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solidFill>
                            <a:schemeClr val="bg1"/>
                          </a:solidFill>
                          <a:latin typeface="+mn-lt"/>
                        </a:rPr>
                        <a:t>Total Pledged Giving </a:t>
                      </a:r>
                    </a:p>
                    <a:p>
                      <a:pPr algn="ctr"/>
                      <a:r>
                        <a:rPr lang="en-US" sz="1400" b="1" i="0" dirty="0">
                          <a:solidFill>
                            <a:schemeClr val="bg1"/>
                          </a:solidFill>
                          <a:latin typeface="+mn-lt"/>
                        </a:rPr>
                        <a:t>Down by 36%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  <a:latin typeface="+mn-lt"/>
                        </a:rPr>
                        <a:t>$1,600,000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$1,028,600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808797"/>
                  </a:ext>
                </a:extLst>
              </a:tr>
              <a:tr h="589665"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>
                          <a:solidFill>
                            <a:schemeClr val="bg1"/>
                          </a:solidFill>
                          <a:latin typeface="+mn-lt"/>
                        </a:rPr>
                        <a:t>Average Pledge</a:t>
                      </a:r>
                    </a:p>
                    <a:p>
                      <a:pPr algn="ctr"/>
                      <a:r>
                        <a:rPr lang="en-US" sz="1400" b="1" i="0" dirty="0">
                          <a:solidFill>
                            <a:schemeClr val="bg1"/>
                          </a:solidFill>
                          <a:latin typeface="+mn-lt"/>
                        </a:rPr>
                        <a:t>Up by 42%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  <a:latin typeface="+mn-lt"/>
                        </a:rPr>
                        <a:t>$4,220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$5,980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0582288"/>
                  </a:ext>
                </a:extLst>
              </a:tr>
            </a:tbl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D59D5C-769B-454A-A6E2-A988BC5DEF3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971550" y="6332220"/>
            <a:ext cx="523240" cy="247651"/>
          </a:xfrm>
        </p:spPr>
        <p:txBody>
          <a:bodyPr/>
          <a:lstStyle/>
          <a:p>
            <a:fld id="{294A09A9-5501-47C1-A89A-A340965A2BE2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8E8044B-C1D8-4EA8-2CA0-27ACD2914BBD}"/>
              </a:ext>
            </a:extLst>
          </p:cNvPr>
          <p:cNvSpPr txBox="1"/>
          <p:nvPr/>
        </p:nvSpPr>
        <p:spPr>
          <a:xfrm>
            <a:off x="7124007" y="5562830"/>
            <a:ext cx="52536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Diocesan Average Pledge: $3,000</a:t>
            </a:r>
          </a:p>
          <a:p>
            <a:r>
              <a:rPr lang="en-US" sz="1600" dirty="0">
                <a:solidFill>
                  <a:schemeClr val="bg1"/>
                </a:solidFill>
              </a:rPr>
              <a:t>Similar Churches in Diocese Average pledge: $4,000</a:t>
            </a:r>
          </a:p>
        </p:txBody>
      </p:sp>
    </p:spTree>
    <p:extLst>
      <p:ext uri="{BB962C8B-B14F-4D97-AF65-F5344CB8AC3E}">
        <p14:creationId xmlns:p14="http://schemas.microsoft.com/office/powerpoint/2010/main" val="1556310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22DF8-59D4-D94D-8ED9-F2F319899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578" y="879063"/>
            <a:ext cx="8287789" cy="610863"/>
          </a:xfrm>
        </p:spPr>
        <p:txBody>
          <a:bodyPr>
            <a:normAutofit fontScale="90000"/>
          </a:bodyPr>
          <a:lstStyle/>
          <a:p>
            <a:r>
              <a:rPr lang="en-US" dirty="0"/>
              <a:t>Insights from All Saints Experience</a:t>
            </a:r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803A1E73-C790-447A-974F-B3ADB50149F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Attendance Drives Giving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906E4DF9-127F-4650-8BAA-2521A37885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Our parish data shows a direct correlation between attendance and pledged giving.</a:t>
            </a:r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DDA232CE-EB44-41DD-920C-AEDD5C33D2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81075" y="3469411"/>
            <a:ext cx="4838700" cy="373389"/>
          </a:xfrm>
        </p:spPr>
        <p:txBody>
          <a:bodyPr/>
          <a:lstStyle/>
          <a:p>
            <a:r>
              <a:rPr lang="en-US" dirty="0"/>
              <a:t>Attenders Faithfully Increased Giving </a:t>
            </a:r>
          </a:p>
        </p:txBody>
      </p:sp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A09D80D2-95FB-43C6-96F8-7EF7737C28B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71550" y="3828276"/>
            <a:ext cx="4838700" cy="2114277"/>
          </a:xfrm>
        </p:spPr>
        <p:txBody>
          <a:bodyPr/>
          <a:lstStyle/>
          <a:p>
            <a:r>
              <a:rPr lang="en-US" dirty="0"/>
              <a:t>Data clearly shows that a smaller group of ASC active members stepped up their giving significantly in the last 4 years and kept pledged giving from mirroring attendance decline.</a:t>
            </a:r>
          </a:p>
          <a:p>
            <a:r>
              <a:rPr lang="en-US" dirty="0"/>
              <a:t>ASC’s average pledge is significantly higher –         </a:t>
            </a:r>
            <a:r>
              <a:rPr lang="en-US" b="1" dirty="0"/>
              <a:t>50% higher</a:t>
            </a:r>
            <a:r>
              <a:rPr lang="en-US" dirty="0"/>
              <a:t> - than similar congregations in Diocese. Growth in our giving is not going to come from continuing to ask the same 176 households to give more. </a:t>
            </a:r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D582AC9C-B267-4C04-9E50-051DE433538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9647" y="3597294"/>
            <a:ext cx="4838700" cy="315915"/>
          </a:xfrm>
        </p:spPr>
        <p:txBody>
          <a:bodyPr/>
          <a:lstStyle/>
          <a:p>
            <a:r>
              <a:rPr lang="en-US" dirty="0"/>
              <a:t>Vestry Prepare for Reality</a:t>
            </a:r>
          </a:p>
        </p:txBody>
      </p:sp>
      <p:sp>
        <p:nvSpPr>
          <p:cNvPr id="50" name="Text Placeholder 49">
            <a:extLst>
              <a:ext uri="{FF2B5EF4-FFF2-40B4-BE49-F238E27FC236}">
                <a16:creationId xmlns:a16="http://schemas.microsoft.com/office/drawing/2014/main" id="{C60A09F8-DA84-487F-81AC-337BE4A9F35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418697" y="3913209"/>
            <a:ext cx="4838700" cy="1026985"/>
          </a:xfrm>
        </p:spPr>
        <p:txBody>
          <a:bodyPr/>
          <a:lstStyle/>
          <a:p>
            <a:r>
              <a:rPr lang="en-US" dirty="0"/>
              <a:t>Without the excitement and curiosity about a new Rector to draw absent &amp; new households to ASC this Fall, recommend Vestry prepare for flat pledged giving in 2023 at maximum $1.1M. </a:t>
            </a:r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A1B673DD-4FEC-4191-8446-77B89805FF2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442017" y="5131335"/>
            <a:ext cx="4838700" cy="439893"/>
          </a:xfrm>
        </p:spPr>
        <p:txBody>
          <a:bodyPr/>
          <a:lstStyle/>
          <a:p>
            <a:r>
              <a:rPr lang="en-US" dirty="0"/>
              <a:t>Parish-wide Focus on Growing Attendance 	</a:t>
            </a:r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1E84004F-53E7-47E5-A493-1980475C42D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442017" y="5429061"/>
            <a:ext cx="4838700" cy="1026984"/>
          </a:xfrm>
        </p:spPr>
        <p:txBody>
          <a:bodyPr/>
          <a:lstStyle/>
          <a:p>
            <a:r>
              <a:rPr lang="en-US" dirty="0"/>
              <a:t>Beginning to focus on growing attendance now will lay groundwork for giving to grow in 2024 if attendance increases. Perhaps this could be one topic of the Vestry retreat?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744071-0CE2-7746-9315-22EC28A0F462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>
          <a:xfrm>
            <a:off x="971550" y="6332220"/>
            <a:ext cx="523240" cy="247651"/>
          </a:xfrm>
        </p:spPr>
        <p:txBody>
          <a:bodyPr/>
          <a:lstStyle/>
          <a:p>
            <a:fld id="{294A09A9-5501-47C1-A89A-A340965A2BE2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9" name="Text Placeholder 50">
            <a:extLst>
              <a:ext uri="{FF2B5EF4-FFF2-40B4-BE49-F238E27FC236}">
                <a16:creationId xmlns:a16="http://schemas.microsoft.com/office/drawing/2014/main" id="{A217BA24-E65D-1E02-CFF9-539FAC6CA785}"/>
              </a:ext>
            </a:extLst>
          </p:cNvPr>
          <p:cNvSpPr txBox="1">
            <a:spLocks/>
          </p:cNvSpPr>
          <p:nvPr/>
        </p:nvSpPr>
        <p:spPr>
          <a:xfrm>
            <a:off x="6399647" y="2286000"/>
            <a:ext cx="4838700" cy="3159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b="0" i="0" kern="1200" spc="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Expect Modest Growth in 2023</a:t>
            </a:r>
          </a:p>
        </p:txBody>
      </p:sp>
      <p:sp>
        <p:nvSpPr>
          <p:cNvPr id="10" name="Text Placeholder 43">
            <a:extLst>
              <a:ext uri="{FF2B5EF4-FFF2-40B4-BE49-F238E27FC236}">
                <a16:creationId xmlns:a16="http://schemas.microsoft.com/office/drawing/2014/main" id="{100BA341-F21B-081A-72B9-FAA667592F66}"/>
              </a:ext>
            </a:extLst>
          </p:cNvPr>
          <p:cNvSpPr txBox="1">
            <a:spLocks/>
          </p:cNvSpPr>
          <p:nvPr/>
        </p:nvSpPr>
        <p:spPr>
          <a:xfrm>
            <a:off x="6399647" y="2578862"/>
            <a:ext cx="4838700" cy="7844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Stewardship committee will focus on increasing the #of households pledging. But pool of active attenders not pledging is small (25-50 units).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860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0FA04-6227-9040-92A6-9514A59B8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2" y="879063"/>
            <a:ext cx="9593142" cy="610863"/>
          </a:xfrm>
        </p:spPr>
        <p:txBody>
          <a:bodyPr>
            <a:normAutofit fontScale="90000"/>
          </a:bodyPr>
          <a:lstStyle/>
          <a:p>
            <a:r>
              <a:rPr lang="en-US" dirty="0"/>
              <a:t>2023 Annual Giving Campaign Strategy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D657E5-4675-E84E-840E-4F6D4868C5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1550" y="2148444"/>
            <a:ext cx="3890610" cy="404216"/>
          </a:xfrm>
        </p:spPr>
        <p:txBody>
          <a:bodyPr/>
          <a:lstStyle/>
          <a:p>
            <a:r>
              <a:rPr lang="en-US" dirty="0"/>
              <a:t>Things that worked in 2022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B4B9306-DDC0-AD4F-A9C2-739C6AEB01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4022" y="2575355"/>
            <a:ext cx="4979577" cy="2907772"/>
          </a:xfrm>
        </p:spPr>
        <p:txBody>
          <a:bodyPr>
            <a:normAutofit/>
          </a:bodyPr>
          <a:lstStyle/>
          <a:p>
            <a:r>
              <a:rPr lang="en-US" dirty="0"/>
              <a:t>Welcomed 100% of households to participate</a:t>
            </a:r>
          </a:p>
          <a:p>
            <a:r>
              <a:rPr lang="en-US" dirty="0"/>
              <a:t>Spiritual focus on giving in relationship with God</a:t>
            </a:r>
          </a:p>
          <a:p>
            <a:r>
              <a:rPr lang="en-US" dirty="0"/>
              <a:t>Clergy and staff incorporated annual giving theme into worship, prayers, communications </a:t>
            </a:r>
          </a:p>
          <a:p>
            <a:r>
              <a:rPr lang="en-US" dirty="0"/>
              <a:t>Personalized letters based on giving history and asked to increase 10% or renew previous gift</a:t>
            </a:r>
          </a:p>
          <a:p>
            <a:r>
              <a:rPr lang="en-US" dirty="0"/>
              <a:t>Average gift increased by 20% year-over-year</a:t>
            </a:r>
          </a:p>
          <a:p>
            <a:r>
              <a:rPr lang="en-US" dirty="0"/>
              <a:t>Very committed Stewardship Committee members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5802D8-6C81-6C4F-97CF-C1F2344EE89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971550" y="6332220"/>
            <a:ext cx="523240" cy="247651"/>
          </a:xfrm>
        </p:spPr>
        <p:txBody>
          <a:bodyPr/>
          <a:lstStyle/>
          <a:p>
            <a:pPr algn="l"/>
            <a:fld id="{294A09A9-5501-47C1-A89A-A340965A2BE2}" type="slidenum">
              <a:rPr lang="en-US" smtClean="0"/>
              <a:pPr algn="l"/>
              <a:t>7</a:t>
            </a:fld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EC057E0-78D6-D697-AD2F-B5F12AAA9D23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/>
              <a:t>Focus Areas for 2023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4D1B3B4D-2EE9-ED0D-635F-73CB63743F59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r>
              <a:rPr lang="en-US" dirty="0"/>
              <a:t>Improve support for Committee follow up calls</a:t>
            </a:r>
          </a:p>
          <a:p>
            <a:r>
              <a:rPr lang="en-US" dirty="0"/>
              <a:t>Special focus on non-givers and newcomers to increase # of households pledging</a:t>
            </a:r>
          </a:p>
          <a:p>
            <a:r>
              <a:rPr lang="en-US" dirty="0"/>
              <a:t>More creative thank you efforts</a:t>
            </a:r>
          </a:p>
          <a:p>
            <a:r>
              <a:rPr lang="en-US" dirty="0"/>
              <a:t>Realistic records of active households </a:t>
            </a:r>
          </a:p>
        </p:txBody>
      </p:sp>
    </p:spTree>
    <p:extLst>
      <p:ext uri="{BB962C8B-B14F-4D97-AF65-F5344CB8AC3E}">
        <p14:creationId xmlns:p14="http://schemas.microsoft.com/office/powerpoint/2010/main" val="767675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258850A-02E7-C743-9914-0DE5A1630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8412733" cy="610863"/>
          </a:xfrm>
        </p:spPr>
        <p:txBody>
          <a:bodyPr>
            <a:normAutofit fontScale="90000"/>
          </a:bodyPr>
          <a:lstStyle/>
          <a:p>
            <a:r>
              <a:rPr lang="en-US" dirty="0"/>
              <a:t>Thanks to Last Year’s Stewardship Committee Members!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EE1E10-9C8E-492E-70DC-9292565E400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418750" y="2179551"/>
            <a:ext cx="4572001" cy="3463044"/>
          </a:xfrm>
        </p:spPr>
        <p:txBody>
          <a:bodyPr/>
          <a:lstStyle/>
          <a:p>
            <a:r>
              <a:rPr lang="en-US" dirty="0"/>
              <a:t>Michelle </a:t>
            </a:r>
            <a:r>
              <a:rPr lang="en-US" dirty="0" err="1"/>
              <a:t>Bahe</a:t>
            </a:r>
            <a:endParaRPr lang="en-US" dirty="0"/>
          </a:p>
          <a:p>
            <a:r>
              <a:rPr lang="en-US" dirty="0"/>
              <a:t>Dan Buckingham</a:t>
            </a:r>
          </a:p>
          <a:p>
            <a:r>
              <a:rPr lang="en-US" dirty="0"/>
              <a:t>Andy Eshleman</a:t>
            </a:r>
          </a:p>
          <a:p>
            <a:r>
              <a:rPr lang="en-US" dirty="0"/>
              <a:t>Rich Holland</a:t>
            </a:r>
          </a:p>
          <a:p>
            <a:r>
              <a:rPr lang="en-US" dirty="0"/>
              <a:t>Mark Leahy</a:t>
            </a:r>
          </a:p>
          <a:p>
            <a:r>
              <a:rPr lang="en-US" dirty="0"/>
              <a:t>Eleanor </a:t>
            </a:r>
            <a:r>
              <a:rPr lang="en-US" dirty="0" err="1"/>
              <a:t>Nading</a:t>
            </a:r>
            <a:endParaRPr lang="en-US" dirty="0"/>
          </a:p>
          <a:p>
            <a:r>
              <a:rPr lang="en-US" dirty="0"/>
              <a:t>Bill Pedersen</a:t>
            </a:r>
          </a:p>
          <a:p>
            <a:r>
              <a:rPr lang="en-US" dirty="0"/>
              <a:t>Anna Pugh</a:t>
            </a:r>
          </a:p>
          <a:p>
            <a:r>
              <a:rPr lang="en-US" dirty="0"/>
              <a:t>Jennifer Sirangelo, Chair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2E009D-4EFD-F735-52FC-71227688177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8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49811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19620-6CCC-A34D-9D45-D6B57F800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357447"/>
            <a:ext cx="4941477" cy="1132479"/>
          </a:xfrm>
        </p:spPr>
        <p:txBody>
          <a:bodyPr>
            <a:normAutofit fontScale="90000"/>
          </a:bodyPr>
          <a:lstStyle/>
          <a:p>
            <a:r>
              <a:rPr lang="en-US" dirty="0"/>
              <a:t>Annual Giving Campaign Timeline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655189-E7B2-3A4A-99EE-997592791F7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96955" y="2568686"/>
            <a:ext cx="2133600" cy="205837"/>
          </a:xfrm>
        </p:spPr>
        <p:txBody>
          <a:bodyPr/>
          <a:lstStyle/>
          <a:p>
            <a:r>
              <a:rPr lang="en-US" dirty="0"/>
              <a:t>September 15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73C602-BA59-1744-B258-B489E00A3E1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296955" y="2934855"/>
            <a:ext cx="2526900" cy="622991"/>
          </a:xfrm>
        </p:spPr>
        <p:txBody>
          <a:bodyPr/>
          <a:lstStyle/>
          <a:p>
            <a:r>
              <a:rPr lang="en-US" dirty="0"/>
              <a:t>Vestry and Clergy Pledges Due for 100% Giving</a:t>
            </a: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D4284CF-DF13-E947-ADA5-0FD9AAC03C2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897799" y="4701908"/>
            <a:ext cx="2133600" cy="205837"/>
          </a:xfrm>
        </p:spPr>
        <p:txBody>
          <a:bodyPr/>
          <a:lstStyle/>
          <a:p>
            <a:r>
              <a:rPr lang="en-US" dirty="0"/>
              <a:t>October 2	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4FEC49-A0F0-FB4E-9A87-B2EF11364721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897799" y="5087328"/>
            <a:ext cx="2133600" cy="631828"/>
          </a:xfrm>
        </p:spPr>
        <p:txBody>
          <a:bodyPr/>
          <a:lstStyle/>
          <a:p>
            <a:r>
              <a:rPr lang="en-US" dirty="0"/>
              <a:t>Campaign Kick Off Sunday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C396C20-F6DF-C940-BE16-6E008BFF9CB9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6363327" y="1899473"/>
            <a:ext cx="2133600" cy="205837"/>
          </a:xfrm>
        </p:spPr>
        <p:txBody>
          <a:bodyPr/>
          <a:lstStyle/>
          <a:p>
            <a:r>
              <a:rPr lang="en-US" dirty="0"/>
              <a:t>October 2-11	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5F2A68F-70C1-7F46-9A1C-586701744F58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63327" y="2246305"/>
            <a:ext cx="2788985" cy="369332"/>
          </a:xfrm>
        </p:spPr>
        <p:txBody>
          <a:bodyPr/>
          <a:lstStyle/>
          <a:p>
            <a:r>
              <a:rPr lang="en-US" dirty="0"/>
              <a:t>Letters and Pledge Cards Mailed </a:t>
            </a:r>
          </a:p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8554997-3B04-634C-A36E-69B03113315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9001711" y="4701908"/>
            <a:ext cx="2133600" cy="205837"/>
          </a:xfrm>
        </p:spPr>
        <p:txBody>
          <a:bodyPr/>
          <a:lstStyle/>
          <a:p>
            <a:r>
              <a:rPr lang="en-US" dirty="0"/>
              <a:t>November 20	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E355B93-F7B4-8649-8BBF-819B529D7EC7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9001711" y="5087328"/>
            <a:ext cx="1871336" cy="631828"/>
          </a:xfrm>
        </p:spPr>
        <p:txBody>
          <a:bodyPr/>
          <a:lstStyle/>
          <a:p>
            <a:r>
              <a:rPr lang="en-US" dirty="0"/>
              <a:t>Campaign Concludes Christ the King Sunday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B2B0E625-26CC-9744-9B92-56905E797B65}"/>
              </a:ext>
            </a:extLst>
          </p:cNvPr>
          <p:cNvSpPr>
            <a:spLocks noGrp="1"/>
          </p:cNvSpPr>
          <p:nvPr>
            <p:ph type="sldNum" sz="quarter" idx="38"/>
          </p:nvPr>
        </p:nvSpPr>
        <p:spPr>
          <a:xfrm>
            <a:off x="971550" y="6332220"/>
            <a:ext cx="523240" cy="247651"/>
          </a:xfrm>
        </p:spPr>
        <p:txBody>
          <a:bodyPr/>
          <a:lstStyle/>
          <a:p>
            <a:fld id="{294A09A9-5501-47C1-A89A-A340965A2BE2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87306DFE-2BC9-6833-B375-DD7EF215318D}"/>
              </a:ext>
            </a:extLst>
          </p:cNvPr>
          <p:cNvSpPr txBox="1">
            <a:spLocks/>
          </p:cNvSpPr>
          <p:nvPr/>
        </p:nvSpPr>
        <p:spPr>
          <a:xfrm>
            <a:off x="6363327" y="2877128"/>
            <a:ext cx="2398119" cy="205837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None/>
              <a:defRPr sz="1800" b="0" i="0" kern="1200" spc="0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4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4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4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4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October 12-January 6</a:t>
            </a:r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E0292B9B-88C6-5958-A6CC-027DC672406B}"/>
              </a:ext>
            </a:extLst>
          </p:cNvPr>
          <p:cNvSpPr txBox="1">
            <a:spLocks/>
          </p:cNvSpPr>
          <p:nvPr/>
        </p:nvSpPr>
        <p:spPr>
          <a:xfrm>
            <a:off x="6363327" y="3188514"/>
            <a:ext cx="2133600" cy="369332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4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4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4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40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Follow up Calls and Emails</a:t>
            </a:r>
          </a:p>
        </p:txBody>
      </p:sp>
    </p:spTree>
    <p:extLst>
      <p:ext uri="{BB962C8B-B14F-4D97-AF65-F5344CB8AC3E}">
        <p14:creationId xmlns:p14="http://schemas.microsoft.com/office/powerpoint/2010/main" val="2509101887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wissPresentation C_Win32_MW_JS_SL_v2.potx" id="{230A82CA-9023-4220-9E5B-0E652CF31B20}" vid="{96196EC2-C392-482E-BF29-9BD12A62668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94F21D10-BD83-491A-AAA6-945C2DB1EB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20B6E4-879E-4E6C-BDE7-261540CD376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EC1AB0-9704-404D-B6D3-819D938AC55B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Geometric annual presentation</Template>
  <TotalTime>724</TotalTime>
  <Words>760</Words>
  <Application>Microsoft Office PowerPoint</Application>
  <PresentationFormat>Widescreen</PresentationFormat>
  <Paragraphs>115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Franklin Gothic Book</vt:lpstr>
      <vt:lpstr>Franklin Gothic Demi</vt:lpstr>
      <vt:lpstr>system-ui</vt:lpstr>
      <vt:lpstr>Wingdings</vt:lpstr>
      <vt:lpstr>Theme1</vt:lpstr>
      <vt:lpstr>Annual Giving  Campaign Discussion</vt:lpstr>
      <vt:lpstr>Agenda </vt:lpstr>
      <vt:lpstr>Each one must give as he has decided in his heart, not reluctantly or under compulsion, for God loves a cheerful giver.  2 Corinthians 9:7</vt:lpstr>
      <vt:lpstr>Insights from Diocesan Stewardship Training *</vt:lpstr>
      <vt:lpstr>All Saints Attendance and  Pledged Giving Changes 2019 to 2022</vt:lpstr>
      <vt:lpstr>Insights from All Saints Experience</vt:lpstr>
      <vt:lpstr>2023 Annual Giving Campaign Strategy</vt:lpstr>
      <vt:lpstr>Thanks to Last Year’s Stewardship Committee Members!</vt:lpstr>
      <vt:lpstr>Annual Giving Campaign Timeline</vt:lpstr>
      <vt:lpstr>Ways Vestry Can Support Annual Giving Campaign 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Annual Review</dc:title>
  <dc:creator>Jennifer Sirangelo</dc:creator>
  <cp:lastModifiedBy>Chris Robinson</cp:lastModifiedBy>
  <cp:revision>3</cp:revision>
  <dcterms:created xsi:type="dcterms:W3CDTF">2022-08-15T01:54:28Z</dcterms:created>
  <dcterms:modified xsi:type="dcterms:W3CDTF">2022-08-16T10:58:53Z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