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56" r:id="rId5"/>
    <p:sldId id="275" r:id="rId6"/>
    <p:sldId id="276" r:id="rId7"/>
    <p:sldId id="274" r:id="rId8"/>
    <p:sldId id="270" r:id="rId9"/>
  </p:sldIdLst>
  <p:sldSz cx="9144000" cy="6858000" type="screen4x3"/>
  <p:notesSz cx="6858000" cy="9144000"/>
  <p:custDataLst>
    <p:tags r:id="rId11"/>
  </p:custDataLst>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022"/>
    <a:srgbClr val="CD364E"/>
    <a:srgbClr val="AE0E2A"/>
    <a:srgbClr val="C40122"/>
    <a:srgbClr val="C40F30"/>
    <a:srgbClr val="C80F30"/>
    <a:srgbClr val="F2F5F5"/>
    <a:srgbClr val="C00A2B"/>
    <a:srgbClr val="01387E"/>
    <a:srgbClr val="DAB2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6018" autoAdjust="0"/>
  </p:normalViewPr>
  <p:slideViewPr>
    <p:cSldViewPr snapToGrid="0" snapToObjects="1">
      <p:cViewPr varScale="1">
        <p:scale>
          <a:sx n="98" d="100"/>
          <a:sy n="98" d="100"/>
        </p:scale>
        <p:origin x="955" y="77"/>
      </p:cViewPr>
      <p:guideLst>
        <p:guide orient="horz" pos="2161"/>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CA8A7-8887-4942-B3C6-AFA73D49643D}" type="datetimeFigureOut">
              <a:rPr lang="en-US" smtClean="0"/>
              <a:t>6/10/2022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59769-7BB9-49ED-9129-B2748749CF14}" type="slidenum">
              <a:rPr lang="en-US" smtClean="0"/>
              <a:t>‹#›</a:t>
            </a:fld>
            <a:endParaRPr lang="en-US"/>
          </a:p>
        </p:txBody>
      </p:sp>
    </p:spTree>
    <p:extLst>
      <p:ext uri="{BB962C8B-B14F-4D97-AF65-F5344CB8AC3E}">
        <p14:creationId xmlns:p14="http://schemas.microsoft.com/office/powerpoint/2010/main" val="836519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Ref idx="1001">
        <a:schemeClr val="bg1"/>
      </p:bgRef>
    </p:bg>
    <p:spTree>
      <p:nvGrpSpPr>
        <p:cNvPr id="1" name=""/>
        <p:cNvGrpSpPr/>
        <p:nvPr/>
      </p:nvGrpSpPr>
      <p:grpSpPr>
        <a:xfrm>
          <a:off x="0" y="0"/>
          <a:ext cx="0" cy="0"/>
          <a:chOff x="0" y="0"/>
          <a:chExt cx="0" cy="0"/>
        </a:xfrm>
      </p:grpSpPr>
      <p:sp>
        <p:nvSpPr>
          <p:cNvPr id="9" name="矩形 8"/>
          <p:cNvSpPr/>
          <p:nvPr userDrawn="1"/>
        </p:nvSpPr>
        <p:spPr>
          <a:xfrm>
            <a:off x="0" y="2493211"/>
            <a:ext cx="9144000" cy="1336512"/>
          </a:xfrm>
          <a:prstGeom prst="rect">
            <a:avLst/>
          </a:prstGeom>
          <a:solidFill>
            <a:srgbClr val="013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pic>
        <p:nvPicPr>
          <p:cNvPr id="4" name="Picture 3">
            <a:extLst>
              <a:ext uri="{FF2B5EF4-FFF2-40B4-BE49-F238E27FC236}">
                <a16:creationId xmlns:a16="http://schemas.microsoft.com/office/drawing/2014/main" id="{1F79484E-D3BF-B04C-92CB-01BD589F4F07}"/>
              </a:ext>
            </a:extLst>
          </p:cNvPr>
          <p:cNvPicPr>
            <a:picLocks noChangeAspect="1"/>
          </p:cNvPicPr>
          <p:nvPr userDrawn="1"/>
        </p:nvPicPr>
        <p:blipFill>
          <a:blip r:embed="rId2"/>
          <a:stretch>
            <a:fillRect/>
          </a:stretch>
        </p:blipFill>
        <p:spPr>
          <a:xfrm>
            <a:off x="0" y="3829723"/>
            <a:ext cx="9144000" cy="3028277"/>
          </a:xfrm>
          <a:prstGeom prst="rect">
            <a:avLst/>
          </a:prstGeom>
        </p:spPr>
      </p:pic>
      <p:pic>
        <p:nvPicPr>
          <p:cNvPr id="3" name="Picture 2">
            <a:extLst>
              <a:ext uri="{FF2B5EF4-FFF2-40B4-BE49-F238E27FC236}">
                <a16:creationId xmlns:a16="http://schemas.microsoft.com/office/drawing/2014/main" id="{E8AA99BE-0C27-C34E-A433-5FA9E74790E1}"/>
              </a:ext>
            </a:extLst>
          </p:cNvPr>
          <p:cNvPicPr>
            <a:picLocks noChangeAspect="1"/>
          </p:cNvPicPr>
          <p:nvPr userDrawn="1"/>
        </p:nvPicPr>
        <p:blipFill>
          <a:blip r:embed="rId3"/>
          <a:stretch>
            <a:fillRect/>
          </a:stretch>
        </p:blipFill>
        <p:spPr>
          <a:xfrm>
            <a:off x="195948" y="170545"/>
            <a:ext cx="3614058" cy="2278744"/>
          </a:xfrm>
          <a:prstGeom prst="rect">
            <a:avLst/>
          </a:prstGeom>
        </p:spPr>
      </p:pic>
    </p:spTree>
    <p:extLst>
      <p:ext uri="{BB962C8B-B14F-4D97-AF65-F5344CB8AC3E}">
        <p14:creationId xmlns:p14="http://schemas.microsoft.com/office/powerpoint/2010/main" val="331989826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a:t>Click to edit Master title style</a:t>
            </a:r>
            <a:endParaRPr kumimoji="1" lang="zh-CN" altLang="en-US"/>
          </a:p>
        </p:txBody>
      </p:sp>
      <p:sp>
        <p:nvSpPr>
          <p:cNvPr id="3" name="竖排文本占位符 2"/>
          <p:cNvSpPr>
            <a:spLocks noGrp="1"/>
          </p:cNvSpPr>
          <p:nvPr>
            <p:ph type="body" orient="vert" idx="1"/>
          </p:nvPr>
        </p:nvSpPr>
        <p:spPr/>
        <p:txBody>
          <a:bodyPr vert="eaVert"/>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日期占位符 3"/>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3342509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en-US" altLang="zh-CN"/>
              <a:t>Click to edit Master title style</a:t>
            </a:r>
            <a:endParaRPr kumimoji="1" lang="zh-CN" altLang="en-US"/>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日期占位符 3"/>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2709149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F2F5F5"/>
        </a:solidFill>
        <a:effectLst/>
      </p:bgPr>
    </p:bg>
    <p:spTree>
      <p:nvGrpSpPr>
        <p:cNvPr id="1" name=""/>
        <p:cNvGrpSpPr/>
        <p:nvPr/>
      </p:nvGrpSpPr>
      <p:grpSpPr>
        <a:xfrm>
          <a:off x="0" y="0"/>
          <a:ext cx="0" cy="0"/>
          <a:chOff x="0" y="0"/>
          <a:chExt cx="0" cy="0"/>
        </a:xfrm>
      </p:grpSpPr>
      <p:sp>
        <p:nvSpPr>
          <p:cNvPr id="7" name="矩形 6"/>
          <p:cNvSpPr/>
          <p:nvPr userDrawn="1"/>
        </p:nvSpPr>
        <p:spPr>
          <a:xfrm>
            <a:off x="0" y="0"/>
            <a:ext cx="9144000" cy="715082"/>
          </a:xfrm>
          <a:prstGeom prst="rect">
            <a:avLst/>
          </a:prstGeom>
          <a:solidFill>
            <a:srgbClr val="013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8" name="五边形 7"/>
          <p:cNvSpPr/>
          <p:nvPr userDrawn="1"/>
        </p:nvSpPr>
        <p:spPr>
          <a:xfrm>
            <a:off x="0" y="0"/>
            <a:ext cx="4241410" cy="715082"/>
          </a:xfrm>
          <a:prstGeom prst="homePlate">
            <a:avLst/>
          </a:prstGeom>
          <a:solidFill>
            <a:srgbClr val="C5002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425535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userDrawn="1"/>
        </p:nvSpPr>
        <p:spPr>
          <a:xfrm>
            <a:off x="0" y="0"/>
            <a:ext cx="2934464" cy="6858000"/>
          </a:xfrm>
          <a:prstGeom prst="rect">
            <a:avLst/>
          </a:prstGeom>
          <a:blipFill dpi="0" rotWithShape="1">
            <a:blip r:embed="rId2"/>
            <a:srcRect/>
            <a:tile tx="-361950" ty="1301750" sx="100000" sy="100000" flip="none" algn="tl"/>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8" name="五边形 7"/>
          <p:cNvSpPr/>
          <p:nvPr userDrawn="1"/>
        </p:nvSpPr>
        <p:spPr>
          <a:xfrm>
            <a:off x="0" y="601579"/>
            <a:ext cx="3353673" cy="842210"/>
          </a:xfrm>
          <a:prstGeom prst="homePlate">
            <a:avLst/>
          </a:prstGeom>
          <a:solidFill>
            <a:srgbClr val="DAB25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sz="2800" dirty="0">
                <a:latin typeface="Verdana"/>
                <a:cs typeface="Verdana"/>
              </a:rPr>
              <a:t>CONTENTS</a:t>
            </a:r>
            <a:endParaRPr kumimoji="1" lang="zh-CN" altLang="en-US" sz="2800" dirty="0">
              <a:latin typeface="Verdana"/>
              <a:cs typeface="Verdana"/>
            </a:endParaRPr>
          </a:p>
        </p:txBody>
      </p:sp>
    </p:spTree>
    <p:extLst>
      <p:ext uri="{BB962C8B-B14F-4D97-AF65-F5344CB8AC3E}">
        <p14:creationId xmlns:p14="http://schemas.microsoft.com/office/powerpoint/2010/main" val="373503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a:t>Click to edit Master title style</a:t>
            </a:r>
            <a:endParaRPr kumimoji="1"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5" name="日期占位符 4"/>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2005077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en-US" altLang="zh-CN"/>
              <a:t>Click to edit Master title style</a:t>
            </a:r>
            <a:endParaRPr kumimoji="1"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zh-CN"/>
              <a:t>Click to edit Master text styles</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zh-CN"/>
              <a:t>Click to edit Master text styles</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7" name="日期占位符 6"/>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80202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a:t>Click to edit Master title style</a:t>
            </a:r>
            <a:endParaRPr kumimoji="1" lang="zh-CN" altLang="en-US"/>
          </a:p>
        </p:txBody>
      </p:sp>
      <p:sp>
        <p:nvSpPr>
          <p:cNvPr id="3" name="日期占位符 2"/>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292259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328484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en-US" altLang="zh-CN"/>
              <a:t>Click to edit Master title style</a:t>
            </a:r>
            <a:endParaRPr kumimoji="1"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zh-CN"/>
              <a:t>Click to edit Master text styles</a:t>
            </a:r>
          </a:p>
        </p:txBody>
      </p:sp>
      <p:sp>
        <p:nvSpPr>
          <p:cNvPr id="5" name="日期占位符 4"/>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102708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en-US" altLang="zh-CN"/>
              <a:t>Click to edit Master title style</a:t>
            </a:r>
            <a:endParaRPr kumimoji="1"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zh-CN"/>
              <a:t>Click icon to add picture</a:t>
            </a:r>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zh-CN"/>
              <a:t>Click to edit Master text styles</a:t>
            </a:r>
          </a:p>
        </p:txBody>
      </p:sp>
      <p:sp>
        <p:nvSpPr>
          <p:cNvPr id="5" name="日期占位符 4"/>
          <p:cNvSpPr>
            <a:spLocks noGrp="1"/>
          </p:cNvSpPr>
          <p:nvPr>
            <p:ph type="dt" sz="half" idx="10"/>
          </p:nvPr>
        </p:nvSpPr>
        <p:spPr/>
        <p:txBody>
          <a:bodyPr/>
          <a:lstStyle/>
          <a:p>
            <a:fld id="{82D6FAE9-2213-2F4A-AE3D-E1403222C803}" type="datetimeFigureOut">
              <a:rPr kumimoji="1" lang="zh-CN" altLang="en-US" smtClean="0"/>
              <a:t>2022/6/10</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172543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5F5"/>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6FAE9-2213-2F4A-AE3D-E1403222C803}" type="datetimeFigureOut">
              <a:rPr kumimoji="1" lang="zh-CN" altLang="en-US" smtClean="0"/>
              <a:t>2022/6/10</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19782-71BA-0741-848D-81A085F59651}" type="slidenum">
              <a:rPr kumimoji="1" lang="zh-CN" altLang="en-US" smtClean="0"/>
              <a:t>‹#›</a:t>
            </a:fld>
            <a:endParaRPr kumimoji="1" lang="zh-CN" altLang="en-US"/>
          </a:p>
        </p:txBody>
      </p:sp>
    </p:spTree>
    <p:extLst>
      <p:ext uri="{BB962C8B-B14F-4D97-AF65-F5344CB8AC3E}">
        <p14:creationId xmlns:p14="http://schemas.microsoft.com/office/powerpoint/2010/main" val="1858477489"/>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文本框 5"/>
          <p:cNvSpPr txBox="1"/>
          <p:nvPr/>
        </p:nvSpPr>
        <p:spPr>
          <a:xfrm>
            <a:off x="2500924" y="2637395"/>
            <a:ext cx="6750024" cy="584776"/>
          </a:xfrm>
          <a:prstGeom prst="rect">
            <a:avLst/>
          </a:prstGeom>
          <a:noFill/>
        </p:spPr>
        <p:txBody>
          <a:bodyPr wrap="square" rtlCol="0">
            <a:spAutoFit/>
          </a:bodyPr>
          <a:lstStyle/>
          <a:p>
            <a:r>
              <a:rPr kumimoji="1" lang="en-US" altLang="zh-CN" sz="3200" b="1" dirty="0">
                <a:solidFill>
                  <a:schemeClr val="bg1"/>
                </a:solidFill>
                <a:latin typeface="Verdana"/>
                <a:cs typeface="Verdana"/>
              </a:rPr>
              <a:t>  Annual Treasurer’s Report</a:t>
            </a:r>
            <a:endParaRPr kumimoji="1" lang="zh-CN" altLang="en-US" sz="3200" b="1" dirty="0">
              <a:solidFill>
                <a:schemeClr val="bg1"/>
              </a:solidFill>
              <a:latin typeface="Verdana"/>
              <a:cs typeface="Verdana"/>
            </a:endParaRPr>
          </a:p>
        </p:txBody>
      </p:sp>
      <p:sp>
        <p:nvSpPr>
          <p:cNvPr id="8" name="TextBox 7">
            <a:extLst>
              <a:ext uri="{FF2B5EF4-FFF2-40B4-BE49-F238E27FC236}">
                <a16:creationId xmlns:a16="http://schemas.microsoft.com/office/drawing/2014/main" id="{F066BC08-FFBA-0E4D-9763-79922F07C978}"/>
              </a:ext>
            </a:extLst>
          </p:cNvPr>
          <p:cNvSpPr txBox="1"/>
          <p:nvPr/>
        </p:nvSpPr>
        <p:spPr>
          <a:xfrm>
            <a:off x="6008918" y="3266498"/>
            <a:ext cx="2873828" cy="369332"/>
          </a:xfrm>
          <a:prstGeom prst="rect">
            <a:avLst/>
          </a:prstGeom>
          <a:noFill/>
        </p:spPr>
        <p:txBody>
          <a:bodyPr wrap="square" rtlCol="0">
            <a:spAutoFit/>
          </a:bodyPr>
          <a:lstStyle/>
          <a:p>
            <a:pPr algn="r"/>
            <a:r>
              <a:rPr lang="en-US" dirty="0">
                <a:solidFill>
                  <a:schemeClr val="bg1"/>
                </a:solidFill>
              </a:rPr>
              <a:t>June 12, 2022</a:t>
            </a:r>
          </a:p>
        </p:txBody>
      </p:sp>
    </p:spTree>
    <p:extLst>
      <p:ext uri="{BB962C8B-B14F-4D97-AF65-F5344CB8AC3E}">
        <p14:creationId xmlns:p14="http://schemas.microsoft.com/office/powerpoint/2010/main" val="90243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34951" y="-12355"/>
            <a:ext cx="3821660" cy="430887"/>
          </a:xfrm>
          <a:prstGeom prst="rect">
            <a:avLst/>
          </a:prstGeom>
          <a:noFill/>
        </p:spPr>
        <p:txBody>
          <a:bodyPr wrap="square" rtlCol="0">
            <a:spAutoFit/>
          </a:bodyPr>
          <a:lstStyle/>
          <a:p>
            <a:r>
              <a:rPr kumimoji="1" lang="en-US" altLang="zh-CN" sz="2200" dirty="0">
                <a:solidFill>
                  <a:schemeClr val="bg1"/>
                </a:solidFill>
                <a:latin typeface="Verdana"/>
                <a:cs typeface="Verdana"/>
              </a:rPr>
              <a:t>Financial Data FY 2021</a:t>
            </a:r>
            <a:endParaRPr kumimoji="1" lang="zh-CN" altLang="en-US" sz="2200" dirty="0">
              <a:solidFill>
                <a:schemeClr val="bg1"/>
              </a:solidFill>
              <a:latin typeface="Verdana"/>
              <a:cs typeface="Verdana"/>
            </a:endParaRPr>
          </a:p>
        </p:txBody>
      </p:sp>
      <p:sp>
        <p:nvSpPr>
          <p:cNvPr id="3" name="Rectangle 2"/>
          <p:cNvSpPr/>
          <p:nvPr/>
        </p:nvSpPr>
        <p:spPr>
          <a:xfrm>
            <a:off x="108065" y="999986"/>
            <a:ext cx="8952808" cy="687368"/>
          </a:xfrm>
          <a:prstGeom prst="rect">
            <a:avLst/>
          </a:prstGeom>
        </p:spPr>
        <p:txBody>
          <a:bodyPr wrap="square">
            <a:spAutoFit/>
          </a:bodyPr>
          <a:lstStyle/>
          <a:p>
            <a:pPr marL="342900" marR="0" lvl="0" indent="-342900" fontAlgn="base">
              <a:spcBef>
                <a:spcPts val="0"/>
              </a:spcBef>
              <a:spcAft>
                <a:spcPts val="800"/>
              </a:spcAft>
              <a:buSzPts val="1000"/>
              <a:buFont typeface="Symbol" panose="05050102010706020507" pitchFamily="18" charset="2"/>
              <a:buChar char=""/>
              <a:tabLst>
                <a:tab pos="457200" algn="l"/>
              </a:tabLst>
            </a:pPr>
            <a:endParaRPr lang="en-US" sz="1600" dirty="0">
              <a:solidFill>
                <a:srgbClr val="201F1E"/>
              </a:solidFill>
              <a:latin typeface="+mj-lt"/>
              <a:ea typeface="Calibri" panose="020F0502020204030204" pitchFamily="34" charset="0"/>
              <a:cs typeface="Times New Roman" panose="02020603050405020304" pitchFamily="18" charset="0"/>
            </a:endParaRPr>
          </a:p>
          <a:p>
            <a:pPr marR="0" lvl="0" fontAlgn="base">
              <a:spcBef>
                <a:spcPts val="0"/>
              </a:spcBef>
              <a:spcAft>
                <a:spcPts val="800"/>
              </a:spcAft>
              <a:buSzPts val="1000"/>
              <a:tabLst>
                <a:tab pos="457200" algn="l"/>
              </a:tabLst>
            </a:pPr>
            <a:endParaRPr lang="en-US" sz="1600" dirty="0">
              <a:solidFill>
                <a:srgbClr val="201F1E"/>
              </a:solidFill>
              <a:effectLst/>
              <a:latin typeface="+mj-lt"/>
              <a:ea typeface="Calibri" panose="020F0502020204030204" pitchFamily="34" charset="0"/>
              <a:cs typeface="Times New Roman" panose="02020603050405020304" pitchFamily="18" charset="0"/>
            </a:endParaRPr>
          </a:p>
        </p:txBody>
      </p:sp>
      <p:pic>
        <p:nvPicPr>
          <p:cNvPr id="15" name="Picture 14">
            <a:extLst>
              <a:ext uri="{FF2B5EF4-FFF2-40B4-BE49-F238E27FC236}">
                <a16:creationId xmlns:a16="http://schemas.microsoft.com/office/drawing/2014/main" id="{587FD303-BE56-E168-8848-ED1C103AD43B}"/>
              </a:ext>
            </a:extLst>
          </p:cNvPr>
          <p:cNvPicPr>
            <a:picLocks noChangeAspect="1"/>
          </p:cNvPicPr>
          <p:nvPr/>
        </p:nvPicPr>
        <p:blipFill>
          <a:blip r:embed="rId2"/>
          <a:stretch>
            <a:fillRect/>
          </a:stretch>
        </p:blipFill>
        <p:spPr>
          <a:xfrm>
            <a:off x="83126" y="859691"/>
            <a:ext cx="8952809" cy="5580185"/>
          </a:xfrm>
          <a:prstGeom prst="rect">
            <a:avLst/>
          </a:prstGeom>
        </p:spPr>
      </p:pic>
    </p:spTree>
    <p:extLst>
      <p:ext uri="{BB962C8B-B14F-4D97-AF65-F5344CB8AC3E}">
        <p14:creationId xmlns:p14="http://schemas.microsoft.com/office/powerpoint/2010/main" val="84090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34951" y="-12355"/>
            <a:ext cx="3469541" cy="769441"/>
          </a:xfrm>
          <a:prstGeom prst="rect">
            <a:avLst/>
          </a:prstGeom>
          <a:noFill/>
        </p:spPr>
        <p:txBody>
          <a:bodyPr wrap="square" rtlCol="0">
            <a:spAutoFit/>
          </a:bodyPr>
          <a:lstStyle/>
          <a:p>
            <a:r>
              <a:rPr kumimoji="1" lang="en-US" altLang="zh-CN" sz="2200" dirty="0">
                <a:solidFill>
                  <a:schemeClr val="bg1"/>
                </a:solidFill>
                <a:latin typeface="Verdana"/>
                <a:cs typeface="Verdana"/>
              </a:rPr>
              <a:t>Financial Comparison FY 2019 to FY 2021</a:t>
            </a:r>
            <a:endParaRPr kumimoji="1" lang="zh-CN" altLang="en-US" sz="2200" dirty="0">
              <a:solidFill>
                <a:schemeClr val="bg1"/>
              </a:solidFill>
              <a:latin typeface="Verdana"/>
              <a:cs typeface="Verdana"/>
            </a:endParaRPr>
          </a:p>
        </p:txBody>
      </p:sp>
      <p:pic>
        <p:nvPicPr>
          <p:cNvPr id="4" name="Picture 3">
            <a:extLst>
              <a:ext uri="{FF2B5EF4-FFF2-40B4-BE49-F238E27FC236}">
                <a16:creationId xmlns:a16="http://schemas.microsoft.com/office/drawing/2014/main" id="{F864BE47-C60B-9287-33F3-E891DB6CC543}"/>
              </a:ext>
            </a:extLst>
          </p:cNvPr>
          <p:cNvPicPr>
            <a:picLocks noChangeAspect="1"/>
          </p:cNvPicPr>
          <p:nvPr/>
        </p:nvPicPr>
        <p:blipFill>
          <a:blip r:embed="rId2"/>
          <a:stretch>
            <a:fillRect/>
          </a:stretch>
        </p:blipFill>
        <p:spPr>
          <a:xfrm>
            <a:off x="4404345" y="3288018"/>
            <a:ext cx="335309" cy="281964"/>
          </a:xfrm>
          <a:prstGeom prst="rect">
            <a:avLst/>
          </a:prstGeom>
        </p:spPr>
      </p:pic>
      <p:pic>
        <p:nvPicPr>
          <p:cNvPr id="6" name="Picture 5">
            <a:extLst>
              <a:ext uri="{FF2B5EF4-FFF2-40B4-BE49-F238E27FC236}">
                <a16:creationId xmlns:a16="http://schemas.microsoft.com/office/drawing/2014/main" id="{57446FCA-BE8C-245B-A79A-B10AAD82BE32}"/>
              </a:ext>
            </a:extLst>
          </p:cNvPr>
          <p:cNvPicPr>
            <a:picLocks noChangeAspect="1"/>
          </p:cNvPicPr>
          <p:nvPr/>
        </p:nvPicPr>
        <p:blipFill>
          <a:blip r:embed="rId3"/>
          <a:stretch>
            <a:fillRect/>
          </a:stretch>
        </p:blipFill>
        <p:spPr>
          <a:xfrm>
            <a:off x="1375508" y="851878"/>
            <a:ext cx="5840303" cy="5854054"/>
          </a:xfrm>
          <a:prstGeom prst="rect">
            <a:avLst/>
          </a:prstGeom>
        </p:spPr>
      </p:pic>
    </p:spTree>
    <p:extLst>
      <p:ext uri="{BB962C8B-B14F-4D97-AF65-F5344CB8AC3E}">
        <p14:creationId xmlns:p14="http://schemas.microsoft.com/office/powerpoint/2010/main" val="394609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34951" y="-12355"/>
            <a:ext cx="3735264" cy="769441"/>
          </a:xfrm>
          <a:prstGeom prst="rect">
            <a:avLst/>
          </a:prstGeom>
          <a:noFill/>
        </p:spPr>
        <p:txBody>
          <a:bodyPr wrap="square" rtlCol="0">
            <a:spAutoFit/>
          </a:bodyPr>
          <a:lstStyle/>
          <a:p>
            <a:r>
              <a:rPr kumimoji="1" lang="en-US" altLang="zh-CN" sz="2200" dirty="0">
                <a:solidFill>
                  <a:schemeClr val="bg1"/>
                </a:solidFill>
                <a:latin typeface="Verdana"/>
                <a:cs typeface="Verdana"/>
              </a:rPr>
              <a:t>Financial Considerations for FY 2022 and beyond</a:t>
            </a:r>
            <a:endParaRPr kumimoji="1" lang="zh-CN" altLang="en-US" sz="2200" dirty="0">
              <a:solidFill>
                <a:schemeClr val="bg1"/>
              </a:solidFill>
              <a:latin typeface="Verdana"/>
              <a:cs typeface="Verdana"/>
            </a:endParaRPr>
          </a:p>
        </p:txBody>
      </p:sp>
      <p:sp>
        <p:nvSpPr>
          <p:cNvPr id="5" name="TextBox 4">
            <a:extLst>
              <a:ext uri="{FF2B5EF4-FFF2-40B4-BE49-F238E27FC236}">
                <a16:creationId xmlns:a16="http://schemas.microsoft.com/office/drawing/2014/main" id="{37C21D5F-0244-0CD6-99CE-EE634856D439}"/>
              </a:ext>
            </a:extLst>
          </p:cNvPr>
          <p:cNvSpPr txBox="1"/>
          <p:nvPr/>
        </p:nvSpPr>
        <p:spPr>
          <a:xfrm>
            <a:off x="234951" y="851877"/>
            <a:ext cx="8572987" cy="5786199"/>
          </a:xfrm>
          <a:prstGeom prst="rect">
            <a:avLst/>
          </a:prstGeom>
          <a:noFill/>
        </p:spPr>
        <p:txBody>
          <a:bodyPr wrap="square">
            <a:spAutoFit/>
          </a:bodyPr>
          <a:lstStyle/>
          <a:p>
            <a:pPr marL="287338" lvl="1" indent="-285750">
              <a:spcAft>
                <a:spcPct val="15000"/>
              </a:spcAft>
              <a:buFont typeface="Wingdings" panose="05000000000000000000" pitchFamily="2" charset="2"/>
              <a:buChar char="§"/>
            </a:pPr>
            <a:r>
              <a:rPr lang="en-US" altLang="en-US" sz="2000" dirty="0"/>
              <a:t>The addition of professional outsourced Accounting support in FY 2022 should improve strategic financial reporting for the parish. </a:t>
            </a:r>
          </a:p>
          <a:p>
            <a:pPr marL="287338" lvl="1" indent="-285750">
              <a:spcAft>
                <a:spcPct val="15000"/>
              </a:spcAft>
              <a:buFont typeface="Wingdings" panose="05000000000000000000" pitchFamily="2" charset="2"/>
              <a:buChar char="§"/>
            </a:pPr>
            <a:endParaRPr lang="en-US" altLang="en-US" sz="2000" dirty="0"/>
          </a:p>
          <a:p>
            <a:pPr marL="287338" lvl="1" indent="-285750">
              <a:spcAft>
                <a:spcPct val="15000"/>
              </a:spcAft>
              <a:buFont typeface="Wingdings" panose="05000000000000000000" pitchFamily="2" charset="2"/>
              <a:buChar char="§"/>
            </a:pPr>
            <a:r>
              <a:rPr lang="en-US" altLang="en-US" sz="2000" dirty="0"/>
              <a:t>The Kingdom Campaign has transformed the church, but Kingdom contributions are now concluded.</a:t>
            </a:r>
          </a:p>
          <a:p>
            <a:pPr marL="287338" lvl="1" indent="-285750">
              <a:spcAft>
                <a:spcPct val="15000"/>
              </a:spcAft>
              <a:buFont typeface="Wingdings" panose="05000000000000000000" pitchFamily="2" charset="2"/>
              <a:buChar char="§"/>
            </a:pPr>
            <a:endParaRPr lang="en-US" altLang="en-US" sz="2000" dirty="0"/>
          </a:p>
          <a:p>
            <a:pPr marL="287338" lvl="1" indent="-285750">
              <a:spcAft>
                <a:spcPct val="15000"/>
              </a:spcAft>
              <a:buFont typeface="Wingdings" panose="05000000000000000000" pitchFamily="2" charset="2"/>
              <a:buChar char="§"/>
            </a:pPr>
            <a:r>
              <a:rPr lang="en-US" altLang="en-US" sz="2000" dirty="0"/>
              <a:t>Our parish endowment has grown, but financial markets can be volatile.</a:t>
            </a:r>
          </a:p>
          <a:p>
            <a:pPr marL="287338" lvl="1" indent="-285750">
              <a:spcAft>
                <a:spcPct val="15000"/>
              </a:spcAft>
              <a:buFont typeface="Wingdings" panose="05000000000000000000" pitchFamily="2" charset="2"/>
              <a:buChar char="§"/>
            </a:pPr>
            <a:endParaRPr lang="en-US" altLang="en-US" sz="2000" dirty="0"/>
          </a:p>
          <a:p>
            <a:pPr marL="287338" lvl="1" indent="-285750">
              <a:spcAft>
                <a:spcPct val="15000"/>
              </a:spcAft>
              <a:buFont typeface="Wingdings" panose="05000000000000000000" pitchFamily="2" charset="2"/>
              <a:buChar char="§"/>
            </a:pPr>
            <a:r>
              <a:rPr lang="en-US" altLang="en-US" sz="2000" dirty="0"/>
              <a:t>The parish has significant assets, but must be mindful of its cash flow.</a:t>
            </a:r>
          </a:p>
          <a:p>
            <a:pPr marL="287338" lvl="1" indent="-285750">
              <a:spcAft>
                <a:spcPct val="15000"/>
              </a:spcAft>
              <a:buFont typeface="Wingdings" panose="05000000000000000000" pitchFamily="2" charset="2"/>
              <a:buChar char="§"/>
            </a:pPr>
            <a:endParaRPr lang="en-US" altLang="en-US" sz="2000" dirty="0"/>
          </a:p>
          <a:p>
            <a:pPr marL="287338" lvl="1" indent="-285750">
              <a:spcAft>
                <a:spcPct val="15000"/>
              </a:spcAft>
              <a:buFont typeface="Wingdings" panose="05000000000000000000" pitchFamily="2" charset="2"/>
              <a:buChar char="§"/>
            </a:pPr>
            <a:r>
              <a:rPr lang="en-US" altLang="en-US" sz="2000" dirty="0"/>
              <a:t>The parish has been blessed to weather the pandemic as well as it has, but the Vestry has reduced expenses in the FY 2022 budget and continues to look for expense line item efficiencies. </a:t>
            </a:r>
          </a:p>
          <a:p>
            <a:pPr marL="287338" lvl="1" indent="-285750">
              <a:spcAft>
                <a:spcPct val="15000"/>
              </a:spcAft>
              <a:buFont typeface="Wingdings" panose="05000000000000000000" pitchFamily="2" charset="2"/>
              <a:buChar char="§"/>
            </a:pPr>
            <a:endParaRPr lang="en-US" altLang="en-US" sz="2000" dirty="0"/>
          </a:p>
          <a:p>
            <a:pPr marL="287338" lvl="1" indent="-285750">
              <a:spcAft>
                <a:spcPct val="15000"/>
              </a:spcAft>
              <a:buFont typeface="Wingdings" panose="05000000000000000000" pitchFamily="2" charset="2"/>
              <a:buChar char="§"/>
            </a:pPr>
            <a:r>
              <a:rPr lang="en-US" altLang="en-US" sz="2000" dirty="0"/>
              <a:t>Annual giving is the most important source of income for the church.  Absent a return in giving to pre-pandemic levels, some very difficult choices regarding parish operational expenses will have to be made in the coming years.</a:t>
            </a:r>
          </a:p>
        </p:txBody>
      </p:sp>
    </p:spTree>
    <p:extLst>
      <p:ext uri="{BB962C8B-B14F-4D97-AF65-F5344CB8AC3E}">
        <p14:creationId xmlns:p14="http://schemas.microsoft.com/office/powerpoint/2010/main" val="1681118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023895" y="3168309"/>
            <a:ext cx="4678947" cy="584776"/>
          </a:xfrm>
          <a:prstGeom prst="rect">
            <a:avLst/>
          </a:prstGeom>
          <a:noFill/>
        </p:spPr>
        <p:txBody>
          <a:bodyPr wrap="square" rtlCol="0">
            <a:spAutoFit/>
          </a:bodyPr>
          <a:lstStyle/>
          <a:p>
            <a:r>
              <a:rPr kumimoji="1" lang="en-US" altLang="zh-CN" sz="3200" b="1" dirty="0">
                <a:solidFill>
                  <a:schemeClr val="bg1"/>
                </a:solidFill>
                <a:latin typeface="Verdana"/>
                <a:cs typeface="Verdana"/>
              </a:rPr>
              <a:t>THANK YOU</a:t>
            </a:r>
            <a:endParaRPr kumimoji="1" lang="zh-CN" altLang="en-US" sz="3200" b="1" dirty="0">
              <a:solidFill>
                <a:schemeClr val="bg1"/>
              </a:solidFill>
              <a:latin typeface="Verdana"/>
              <a:cs typeface="Verdana"/>
            </a:endParaRPr>
          </a:p>
        </p:txBody>
      </p:sp>
    </p:spTree>
    <p:extLst>
      <p:ext uri="{BB962C8B-B14F-4D97-AF65-F5344CB8AC3E}">
        <p14:creationId xmlns:p14="http://schemas.microsoft.com/office/powerpoint/2010/main" val="16613315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SCLIENT" val="True"/>
</p:tagLst>
</file>

<file path=ppt/theme/theme1.xml><?xml version="1.0" encoding="utf-8"?>
<a:theme xmlns:a="http://schemas.openxmlformats.org/drawingml/2006/main" name="001">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演示文稿1" id="{3CE3CBED-33C1-48FE-ACAA-6AA7541080C4}" vid="{8B28D4F6-1FD1-4BCA-AEA9-2F980677D5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1907D38F61D347BD646CD3CC58BB59" ma:contentTypeVersion="14" ma:contentTypeDescription="Create a new document." ma:contentTypeScope="" ma:versionID="72ef5b25763e5e38f64784aafc8dbcbe">
  <xsd:schema xmlns:xsd="http://www.w3.org/2001/XMLSchema" xmlns:xs="http://www.w3.org/2001/XMLSchema" xmlns:p="http://schemas.microsoft.com/office/2006/metadata/properties" xmlns:ns2="a07df069-765f-462c-a2df-263e61c6f8e2" xmlns:ns3="80ce783f-9136-40d4-a4d2-845b1006d440" targetNamespace="http://schemas.microsoft.com/office/2006/metadata/properties" ma:root="true" ma:fieldsID="c29e57730df23595015f89d152003a0b" ns2:_="" ns3:_="">
    <xsd:import namespace="a07df069-765f-462c-a2df-263e61c6f8e2"/>
    <xsd:import namespace="80ce783f-9136-40d4-a4d2-845b1006d440"/>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7df069-765f-462c-a2df-263e61c6f8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ce783f-9136-40d4-a4d2-845b1006d44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C60241-3F5C-4DFE-BB5F-15ED4EF11B1F}">
  <ds:schemaRefs>
    <ds:schemaRef ds:uri="http://schemas.microsoft.com/sharepoint/v3/contenttype/forms"/>
  </ds:schemaRefs>
</ds:datastoreItem>
</file>

<file path=customXml/itemProps2.xml><?xml version="1.0" encoding="utf-8"?>
<ds:datastoreItem xmlns:ds="http://schemas.openxmlformats.org/officeDocument/2006/customXml" ds:itemID="{3EA4E474-2D66-415C-B62B-813CA407D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7df069-765f-462c-a2df-263e61c6f8e2"/>
    <ds:schemaRef ds:uri="80ce783f-9136-40d4-a4d2-845b1006d4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99288D-79C8-494C-82D5-DA081BC660ED}">
  <ds:schemaRefs>
    <ds:schemaRef ds:uri="http://purl.org/dc/terms/"/>
    <ds:schemaRef ds:uri="http://schemas.openxmlformats.org/package/2006/metadata/core-properties"/>
    <ds:schemaRef ds:uri="http://purl.org/dc/dcmitype/"/>
    <ds:schemaRef ds:uri="80ce783f-9136-40d4-a4d2-845b1006d440"/>
    <ds:schemaRef ds:uri="http://schemas.microsoft.com/office/2006/documentManagement/types"/>
    <ds:schemaRef ds:uri="http://schemas.microsoft.com/office/2006/metadata/properties"/>
    <ds:schemaRef ds:uri="http://schemas.microsoft.com/office/infopath/2007/PartnerControls"/>
    <ds:schemaRef ds:uri="a07df069-765f-462c-a2df-263e61c6f8e2"/>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001</Template>
  <TotalTime>4077</TotalTime>
  <Words>166</Words>
  <Application>Microsoft Office PowerPoint</Application>
  <PresentationFormat>On-screen Show (4:3)</PresentationFormat>
  <Paragraphs>17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Symbol</vt:lpstr>
      <vt:lpstr>Verdana</vt:lpstr>
      <vt:lpstr>Wingdings</vt:lpstr>
      <vt:lpstr>001</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SMYTHE KANNAPELL</dc:creator>
  <cp:lastModifiedBy>mjpetrucelli0122@outlook.com</cp:lastModifiedBy>
  <cp:revision>98</cp:revision>
  <dcterms:created xsi:type="dcterms:W3CDTF">2021-10-13T10:52:04Z</dcterms:created>
  <dcterms:modified xsi:type="dcterms:W3CDTF">2022-06-10T23:51:35Z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0x0101008B1907D38F61D347BD646CD3CC58BB59</vt:lpwstr>
  </property>
</Properties>
</file>